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9"/>
  </p:notesMasterIdLst>
  <p:sldIdLst>
    <p:sldId id="265" r:id="rId2"/>
    <p:sldId id="291" r:id="rId3"/>
    <p:sldId id="305" r:id="rId4"/>
    <p:sldId id="306" r:id="rId5"/>
    <p:sldId id="312" r:id="rId6"/>
    <p:sldId id="313" r:id="rId7"/>
    <p:sldId id="314" r:id="rId8"/>
    <p:sldId id="325" r:id="rId9"/>
    <p:sldId id="326" r:id="rId10"/>
    <p:sldId id="327" r:id="rId11"/>
    <p:sldId id="328" r:id="rId12"/>
    <p:sldId id="320" r:id="rId13"/>
    <p:sldId id="333" r:id="rId14"/>
    <p:sldId id="334" r:id="rId15"/>
    <p:sldId id="315" r:id="rId16"/>
    <p:sldId id="329" r:id="rId17"/>
    <p:sldId id="330" r:id="rId18"/>
    <p:sldId id="331" r:id="rId19"/>
    <p:sldId id="332" r:id="rId20"/>
    <p:sldId id="266" r:id="rId21"/>
    <p:sldId id="311" r:id="rId22"/>
    <p:sldId id="310" r:id="rId23"/>
    <p:sldId id="318" r:id="rId24"/>
    <p:sldId id="324" r:id="rId25"/>
    <p:sldId id="292" r:id="rId26"/>
    <p:sldId id="267" r:id="rId27"/>
    <p:sldId id="303" r:id="rId2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ad&#243;er&#337;-n&#233;pess&#233;gv&#225;ltoz&#225;s10-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2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2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v&#225;laszt&#225;s2018\&#246;sszevet&#233;sek18-14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v&#225;laszt&#225;s2018\&#246;sszevet&#233;sek18-14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ad&#243;er&#337;-n&#233;pess&#233;gv&#225;ltoz&#225;s10-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\Documents\Falusz&#246;v\Magyar%20Falvak%20Program\P&#225;ly&#225;zatok\2019\d&#246;nt&#233;si%20list&#225;k\MFP%20d&#246;nt&#233;sek+CSO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pPr>
            <a:r>
              <a:rPr lang="hu-HU" dirty="0">
                <a:solidFill>
                  <a:schemeClr val="bg1"/>
                </a:solidFill>
              </a:rPr>
              <a:t>Érintett települések 5 e alatt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8387499999999993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bg1"/>
              </a:solidFill>
              <a:latin typeface="+mj-lt"/>
              <a:ea typeface="+mj-ea"/>
              <a:cs typeface="+mj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9.0358705161854749E-2"/>
          <c:y val="0.16245377661125693"/>
          <c:w val="0.82362970253718282"/>
          <c:h val="0.6025127588218139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összesítés!$A$3:$A$21</c:f>
              <c:strCache>
                <c:ptCount val="19"/>
                <c:pt idx="0">
                  <c:v>Győr-M-S</c:v>
                </c:pt>
                <c:pt idx="1">
                  <c:v>Vas</c:v>
                </c:pt>
                <c:pt idx="2">
                  <c:v>Zala</c:v>
                </c:pt>
                <c:pt idx="3">
                  <c:v>Fejér</c:v>
                </c:pt>
                <c:pt idx="4">
                  <c:v>Kom-Esz</c:v>
                </c:pt>
                <c:pt idx="5">
                  <c:v>Veszprém</c:v>
                </c:pt>
                <c:pt idx="6">
                  <c:v>Baranya</c:v>
                </c:pt>
                <c:pt idx="7">
                  <c:v>Somogy</c:v>
                </c:pt>
                <c:pt idx="8">
                  <c:v>Tolna</c:v>
                </c:pt>
                <c:pt idx="9">
                  <c:v>Szab-Sz-B</c:v>
                </c:pt>
                <c:pt idx="10">
                  <c:v>Hajdú-B</c:v>
                </c:pt>
                <c:pt idx="11">
                  <c:v>Jász-N-Sz</c:v>
                </c:pt>
                <c:pt idx="12">
                  <c:v>Borsod-A-Z</c:v>
                </c:pt>
                <c:pt idx="13">
                  <c:v>Heves</c:v>
                </c:pt>
                <c:pt idx="14">
                  <c:v>Nógrád</c:v>
                </c:pt>
                <c:pt idx="15">
                  <c:v>Bács-Kisk</c:v>
                </c:pt>
                <c:pt idx="16">
                  <c:v>Csongrád</c:v>
                </c:pt>
                <c:pt idx="17">
                  <c:v>Békés</c:v>
                </c:pt>
                <c:pt idx="18">
                  <c:v>Pest</c:v>
                </c:pt>
              </c:strCache>
            </c:strRef>
          </c:cat>
          <c:val>
            <c:numRef>
              <c:f>összesítés!$B$3:$B$21</c:f>
              <c:numCache>
                <c:formatCode>General</c:formatCode>
                <c:ptCount val="19"/>
                <c:pt idx="0">
                  <c:v>176</c:v>
                </c:pt>
                <c:pt idx="1">
                  <c:v>210</c:v>
                </c:pt>
                <c:pt idx="2">
                  <c:v>253</c:v>
                </c:pt>
                <c:pt idx="3">
                  <c:v>95</c:v>
                </c:pt>
                <c:pt idx="4">
                  <c:v>65</c:v>
                </c:pt>
                <c:pt idx="5">
                  <c:v>207</c:v>
                </c:pt>
                <c:pt idx="6">
                  <c:v>294</c:v>
                </c:pt>
                <c:pt idx="7">
                  <c:v>238</c:v>
                </c:pt>
                <c:pt idx="8">
                  <c:v>101</c:v>
                </c:pt>
                <c:pt idx="9">
                  <c:v>211</c:v>
                </c:pt>
                <c:pt idx="10">
                  <c:v>61</c:v>
                </c:pt>
                <c:pt idx="11">
                  <c:v>57</c:v>
                </c:pt>
                <c:pt idx="12">
                  <c:v>339</c:v>
                </c:pt>
                <c:pt idx="13">
                  <c:v>115</c:v>
                </c:pt>
                <c:pt idx="14">
                  <c:v>126</c:v>
                </c:pt>
                <c:pt idx="15">
                  <c:v>100</c:v>
                </c:pt>
                <c:pt idx="16">
                  <c:v>49</c:v>
                </c:pt>
                <c:pt idx="17">
                  <c:v>57</c:v>
                </c:pt>
                <c:pt idx="18">
                  <c:v>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E1-4EEA-85E2-79BCD0229A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-27"/>
        <c:axId val="343007336"/>
        <c:axId val="343008904"/>
      </c:barChart>
      <c:lineChart>
        <c:grouping val="standard"/>
        <c:varyColors val="0"/>
        <c:ser>
          <c:idx val="1"/>
          <c:order val="1"/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7776E-2"/>
                  <c:y val="3.3333333333333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E1-4EEA-85E2-79BCD0229A66}"/>
                </c:ext>
              </c:extLst>
            </c:dLbl>
            <c:dLbl>
              <c:idx val="1"/>
              <c:layout>
                <c:manualLayout>
                  <c:x val="-4.1666666666666664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E1-4EEA-85E2-79BCD0229A66}"/>
                </c:ext>
              </c:extLst>
            </c:dLbl>
            <c:dLbl>
              <c:idx val="2"/>
              <c:layout>
                <c:manualLayout>
                  <c:x val="-2.9166666666666691E-2"/>
                  <c:y val="3.5185185185185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E1-4EEA-85E2-79BCD0229A66}"/>
                </c:ext>
              </c:extLst>
            </c:dLbl>
            <c:dLbl>
              <c:idx val="3"/>
              <c:layout>
                <c:manualLayout>
                  <c:x val="-2.6388888888888889E-2"/>
                  <c:y val="-3.7962962962962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1E1-4EEA-85E2-79BCD0229A66}"/>
                </c:ext>
              </c:extLst>
            </c:dLbl>
            <c:dLbl>
              <c:idx val="4"/>
              <c:layout>
                <c:manualLayout>
                  <c:x val="-2.7777777777777776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E1-4EEA-85E2-79BCD0229A66}"/>
                </c:ext>
              </c:extLst>
            </c:dLbl>
            <c:dLbl>
              <c:idx val="5"/>
              <c:layout>
                <c:manualLayout>
                  <c:x val="-3.0555555555555555E-2"/>
                  <c:y val="-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1E1-4EEA-85E2-79BCD0229A66}"/>
                </c:ext>
              </c:extLst>
            </c:dLbl>
            <c:dLbl>
              <c:idx val="6"/>
              <c:layout>
                <c:manualLayout>
                  <c:x val="-2.6388888888888889E-2"/>
                  <c:y val="2.0370370370370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1E1-4EEA-85E2-79BCD0229A66}"/>
                </c:ext>
              </c:extLst>
            </c:dLbl>
            <c:dLbl>
              <c:idx val="7"/>
              <c:layout>
                <c:manualLayout>
                  <c:x val="-2.6388888888888941E-2"/>
                  <c:y val="-2.6851851851851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1E1-4EEA-85E2-79BCD0229A66}"/>
                </c:ext>
              </c:extLst>
            </c:dLbl>
            <c:dLbl>
              <c:idx val="8"/>
              <c:layout>
                <c:manualLayout>
                  <c:x val="-3.0555555555555555E-2"/>
                  <c:y val="2.8703703703703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1E1-4EEA-85E2-79BCD0229A66}"/>
                </c:ext>
              </c:extLst>
            </c:dLbl>
            <c:dLbl>
              <c:idx val="9"/>
              <c:layout>
                <c:manualLayout>
                  <c:x val="-2.361111111111111E-2"/>
                  <c:y val="-2.6851851851851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1E1-4EEA-85E2-79BCD0229A66}"/>
                </c:ext>
              </c:extLst>
            </c:dLbl>
            <c:dLbl>
              <c:idx val="10"/>
              <c:layout>
                <c:manualLayout>
                  <c:x val="-3.6111111111111108E-2"/>
                  <c:y val="2.314814814814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1E1-4EEA-85E2-79BCD0229A66}"/>
                </c:ext>
              </c:extLst>
            </c:dLbl>
            <c:dLbl>
              <c:idx val="11"/>
              <c:layout>
                <c:manualLayout>
                  <c:x val="-3.0555555555555555E-2"/>
                  <c:y val="1.2037037037037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1E1-4EEA-85E2-79BCD0229A66}"/>
                </c:ext>
              </c:extLst>
            </c:dLbl>
            <c:dLbl>
              <c:idx val="12"/>
              <c:layout>
                <c:manualLayout>
                  <c:x val="-3.3333333333333437E-2"/>
                  <c:y val="-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1E1-4EEA-85E2-79BCD0229A66}"/>
                </c:ext>
              </c:extLst>
            </c:dLbl>
            <c:dLbl>
              <c:idx val="13"/>
              <c:layout>
                <c:manualLayout>
                  <c:x val="-2.6388888888888889E-2"/>
                  <c:y val="3.7962962962962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1E1-4EEA-85E2-79BCD0229A66}"/>
                </c:ext>
              </c:extLst>
            </c:dLbl>
            <c:dLbl>
              <c:idx val="14"/>
              <c:layout>
                <c:manualLayout>
                  <c:x val="-4.1666666666666768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1E1-4EEA-85E2-79BCD0229A66}"/>
                </c:ext>
              </c:extLst>
            </c:dLbl>
            <c:dLbl>
              <c:idx val="15"/>
              <c:layout>
                <c:manualLayout>
                  <c:x val="-2.9166666666666667E-2"/>
                  <c:y val="3.6111111111111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1E1-4EEA-85E2-79BCD0229A66}"/>
                </c:ext>
              </c:extLst>
            </c:dLbl>
            <c:dLbl>
              <c:idx val="16"/>
              <c:layout>
                <c:manualLayout>
                  <c:x val="-3.1944444444444546E-2"/>
                  <c:y val="-3.9814814814814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1E1-4EEA-85E2-79BCD0229A66}"/>
                </c:ext>
              </c:extLst>
            </c:dLbl>
            <c:dLbl>
              <c:idx val="17"/>
              <c:layout>
                <c:manualLayout>
                  <c:x val="-4.4444444444444446E-2"/>
                  <c:y val="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1E1-4EEA-85E2-79BCD0229A66}"/>
                </c:ext>
              </c:extLst>
            </c:dLbl>
            <c:dLbl>
              <c:idx val="18"/>
              <c:layout>
                <c:manualLayout>
                  <c:x val="-2.7777777777777981E-2"/>
                  <c:y val="3.5185185185185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E1-4EEA-85E2-79BCD0229A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összesítés!$A$3:$A$21</c:f>
              <c:strCache>
                <c:ptCount val="19"/>
                <c:pt idx="0">
                  <c:v>Győr-M-S</c:v>
                </c:pt>
                <c:pt idx="1">
                  <c:v>Vas</c:v>
                </c:pt>
                <c:pt idx="2">
                  <c:v>Zala</c:v>
                </c:pt>
                <c:pt idx="3">
                  <c:v>Fejér</c:v>
                </c:pt>
                <c:pt idx="4">
                  <c:v>Kom-Esz</c:v>
                </c:pt>
                <c:pt idx="5">
                  <c:v>Veszprém</c:v>
                </c:pt>
                <c:pt idx="6">
                  <c:v>Baranya</c:v>
                </c:pt>
                <c:pt idx="7">
                  <c:v>Somogy</c:v>
                </c:pt>
                <c:pt idx="8">
                  <c:v>Tolna</c:v>
                </c:pt>
                <c:pt idx="9">
                  <c:v>Szab-Sz-B</c:v>
                </c:pt>
                <c:pt idx="10">
                  <c:v>Hajdú-B</c:v>
                </c:pt>
                <c:pt idx="11">
                  <c:v>Jász-N-Sz</c:v>
                </c:pt>
                <c:pt idx="12">
                  <c:v>Borsod-A-Z</c:v>
                </c:pt>
                <c:pt idx="13">
                  <c:v>Heves</c:v>
                </c:pt>
                <c:pt idx="14">
                  <c:v>Nógrád</c:v>
                </c:pt>
                <c:pt idx="15">
                  <c:v>Bács-Kisk</c:v>
                </c:pt>
                <c:pt idx="16">
                  <c:v>Csongrád</c:v>
                </c:pt>
                <c:pt idx="17">
                  <c:v>Békés</c:v>
                </c:pt>
                <c:pt idx="18">
                  <c:v>Pest</c:v>
                </c:pt>
              </c:strCache>
            </c:strRef>
          </c:cat>
          <c:val>
            <c:numRef>
              <c:f>összesítés!$C$3:$C$21</c:f>
              <c:numCache>
                <c:formatCode>0%</c:formatCode>
                <c:ptCount val="19"/>
                <c:pt idx="0">
                  <c:v>0.96174863387978138</c:v>
                </c:pt>
                <c:pt idx="1">
                  <c:v>0.97222222222222221</c:v>
                </c:pt>
                <c:pt idx="2">
                  <c:v>0.98062015503875966</c:v>
                </c:pt>
                <c:pt idx="3">
                  <c:v>0.87962962962962965</c:v>
                </c:pt>
                <c:pt idx="4">
                  <c:v>0.85526315789473684</c:v>
                </c:pt>
                <c:pt idx="5">
                  <c:v>0.95391705069124422</c:v>
                </c:pt>
                <c:pt idx="6">
                  <c:v>0.97674418604651159</c:v>
                </c:pt>
                <c:pt idx="7">
                  <c:v>0.96747967479674801</c:v>
                </c:pt>
                <c:pt idx="8">
                  <c:v>0.92660550458715596</c:v>
                </c:pt>
                <c:pt idx="9">
                  <c:v>0.92139737991266379</c:v>
                </c:pt>
                <c:pt idx="10">
                  <c:v>0.74390243902439024</c:v>
                </c:pt>
                <c:pt idx="11">
                  <c:v>0.73076923076923073</c:v>
                </c:pt>
                <c:pt idx="12">
                  <c:v>0.94692737430167595</c:v>
                </c:pt>
                <c:pt idx="13">
                  <c:v>0.95041322314049592</c:v>
                </c:pt>
                <c:pt idx="14">
                  <c:v>0.96183206106870234</c:v>
                </c:pt>
                <c:pt idx="15">
                  <c:v>0.84033613445378152</c:v>
                </c:pt>
                <c:pt idx="16">
                  <c:v>0.81666666666666665</c:v>
                </c:pt>
                <c:pt idx="17">
                  <c:v>0.76</c:v>
                </c:pt>
                <c:pt idx="18">
                  <c:v>0.63636363636363635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E1-4EEA-85E2-79BCD0229A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008120"/>
        <c:axId val="343010080"/>
      </c:lineChart>
      <c:catAx>
        <c:axId val="343007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008904"/>
        <c:crosses val="autoZero"/>
        <c:auto val="1"/>
        <c:lblAlgn val="ctr"/>
        <c:lblOffset val="100"/>
        <c:noMultiLvlLbl val="0"/>
      </c:catAx>
      <c:valAx>
        <c:axId val="343008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007336"/>
        <c:crosses val="autoZero"/>
        <c:crossBetween val="between"/>
      </c:valAx>
      <c:valAx>
        <c:axId val="34301008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008120"/>
        <c:crosses val="max"/>
        <c:crossBetween val="between"/>
      </c:valAx>
      <c:catAx>
        <c:axId val="343008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3010080"/>
        <c:crosses val="autoZero"/>
        <c:auto val="1"/>
        <c:lblAlgn val="ctr"/>
        <c:lblOffset val="100"/>
        <c:noMultiLvlLbl val="0"/>
      </c:cat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692038495188105E-2"/>
          <c:y val="0.20397693183417817"/>
          <c:w val="0.81096303587051621"/>
          <c:h val="0.590241324001166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pályázatok!$B$2</c:f>
              <c:strCache>
                <c:ptCount val="1"/>
                <c:pt idx="0">
                  <c:v>nyert pályázat db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pályázatok!$C$1:$Q$1</c:f>
              <c:strCache>
                <c:ptCount val="15"/>
                <c:pt idx="0">
                  <c:v>önk identitás</c:v>
                </c:pt>
                <c:pt idx="1">
                  <c:v>egyh köz tér</c:v>
                </c:pt>
                <c:pt idx="2">
                  <c:v>orv rend</c:v>
                </c:pt>
                <c:pt idx="3">
                  <c:v>orv eszk</c:v>
                </c:pt>
                <c:pt idx="4">
                  <c:v>óvoda udv</c:v>
                </c:pt>
                <c:pt idx="5">
                  <c:v>temető</c:v>
                </c:pt>
                <c:pt idx="6">
                  <c:v>közter eszköz</c:v>
                </c:pt>
                <c:pt idx="7">
                  <c:v>járda</c:v>
                </c:pt>
                <c:pt idx="8">
                  <c:v>belt utak</c:v>
                </c:pt>
                <c:pt idx="9">
                  <c:v>orvoslakás</c:v>
                </c:pt>
                <c:pt idx="10">
                  <c:v>óvodafejl</c:v>
                </c:pt>
                <c:pt idx="11">
                  <c:v>egyh temető</c:v>
                </c:pt>
                <c:pt idx="12">
                  <c:v>polghiv</c:v>
                </c:pt>
                <c:pt idx="13">
                  <c:v>falu/tanyag</c:v>
                </c:pt>
                <c:pt idx="14">
                  <c:v>szolg lakás</c:v>
                </c:pt>
              </c:strCache>
            </c:strRef>
          </c:cat>
          <c:val>
            <c:numRef>
              <c:f>pályázatok!$C$2:$Q$2</c:f>
              <c:numCache>
                <c:formatCode>General</c:formatCode>
                <c:ptCount val="15"/>
                <c:pt idx="0">
                  <c:v>492</c:v>
                </c:pt>
                <c:pt idx="1">
                  <c:v>486</c:v>
                </c:pt>
                <c:pt idx="2">
                  <c:v>189</c:v>
                </c:pt>
                <c:pt idx="3">
                  <c:v>779</c:v>
                </c:pt>
                <c:pt idx="4">
                  <c:v>657</c:v>
                </c:pt>
                <c:pt idx="5">
                  <c:v>349</c:v>
                </c:pt>
                <c:pt idx="6">
                  <c:v>469</c:v>
                </c:pt>
                <c:pt idx="7">
                  <c:v>377</c:v>
                </c:pt>
                <c:pt idx="8">
                  <c:v>406</c:v>
                </c:pt>
                <c:pt idx="9">
                  <c:v>13</c:v>
                </c:pt>
                <c:pt idx="10">
                  <c:v>211</c:v>
                </c:pt>
                <c:pt idx="11">
                  <c:v>201</c:v>
                </c:pt>
                <c:pt idx="12">
                  <c:v>140</c:v>
                </c:pt>
                <c:pt idx="13">
                  <c:v>325</c:v>
                </c:pt>
                <c:pt idx="14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A3-41DA-852C-B2F77246D097}"/>
            </c:ext>
          </c:extLst>
        </c:ser>
        <c:ser>
          <c:idx val="1"/>
          <c:order val="1"/>
          <c:tx>
            <c:strRef>
              <c:f>pályázatok!$B$3</c:f>
              <c:strCache>
                <c:ptCount val="1"/>
                <c:pt idx="0">
                  <c:v>benyújtott pályázat db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pályázatok!$C$1:$Q$1</c:f>
              <c:strCache>
                <c:ptCount val="15"/>
                <c:pt idx="0">
                  <c:v>önk identitás</c:v>
                </c:pt>
                <c:pt idx="1">
                  <c:v>egyh köz tér</c:v>
                </c:pt>
                <c:pt idx="2">
                  <c:v>orv rend</c:v>
                </c:pt>
                <c:pt idx="3">
                  <c:v>orv eszk</c:v>
                </c:pt>
                <c:pt idx="4">
                  <c:v>óvoda udv</c:v>
                </c:pt>
                <c:pt idx="5">
                  <c:v>temető</c:v>
                </c:pt>
                <c:pt idx="6">
                  <c:v>közter eszköz</c:v>
                </c:pt>
                <c:pt idx="7">
                  <c:v>járda</c:v>
                </c:pt>
                <c:pt idx="8">
                  <c:v>belt utak</c:v>
                </c:pt>
                <c:pt idx="9">
                  <c:v>orvoslakás</c:v>
                </c:pt>
                <c:pt idx="10">
                  <c:v>óvodafejl</c:v>
                </c:pt>
                <c:pt idx="11">
                  <c:v>egyh temető</c:v>
                </c:pt>
                <c:pt idx="12">
                  <c:v>polghiv</c:v>
                </c:pt>
                <c:pt idx="13">
                  <c:v>falu/tanyag</c:v>
                </c:pt>
                <c:pt idx="14">
                  <c:v>szolg lakás</c:v>
                </c:pt>
              </c:strCache>
            </c:strRef>
          </c:cat>
          <c:val>
            <c:numRef>
              <c:f>pályázatok!$C$3:$Q$3</c:f>
              <c:numCache>
                <c:formatCode>General</c:formatCode>
                <c:ptCount val="15"/>
                <c:pt idx="0">
                  <c:v>1216</c:v>
                </c:pt>
                <c:pt idx="1">
                  <c:v>949</c:v>
                </c:pt>
                <c:pt idx="2" formatCode="0">
                  <c:v>389</c:v>
                </c:pt>
                <c:pt idx="3">
                  <c:v>839</c:v>
                </c:pt>
                <c:pt idx="4" formatCode="0">
                  <c:v>817</c:v>
                </c:pt>
                <c:pt idx="5">
                  <c:v>1068</c:v>
                </c:pt>
                <c:pt idx="6">
                  <c:v>1585</c:v>
                </c:pt>
                <c:pt idx="7" formatCode="#,##0">
                  <c:v>457</c:v>
                </c:pt>
                <c:pt idx="8">
                  <c:v>1278</c:v>
                </c:pt>
                <c:pt idx="9">
                  <c:v>16</c:v>
                </c:pt>
                <c:pt idx="10">
                  <c:v>483</c:v>
                </c:pt>
                <c:pt idx="11">
                  <c:v>448</c:v>
                </c:pt>
                <c:pt idx="12">
                  <c:v>622</c:v>
                </c:pt>
                <c:pt idx="13">
                  <c:v>546</c:v>
                </c:pt>
                <c:pt idx="14">
                  <c:v>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A3-41DA-852C-B2F77246D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737912"/>
        <c:axId val="343732424"/>
      </c:barChart>
      <c:lineChart>
        <c:grouping val="standard"/>
        <c:varyColors val="0"/>
        <c:ser>
          <c:idx val="2"/>
          <c:order val="2"/>
          <c:tx>
            <c:strRef>
              <c:f>pályázatok!$B$4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833333333333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A3-41DA-852C-B2F77246D097}"/>
                </c:ext>
              </c:extLst>
            </c:dLbl>
            <c:dLbl>
              <c:idx val="1"/>
              <c:layout>
                <c:manualLayout>
                  <c:x val="-2.083333333333336E-2"/>
                  <c:y val="-3.2544030963467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A3-41DA-852C-B2F77246D097}"/>
                </c:ext>
              </c:extLst>
            </c:dLbl>
            <c:dLbl>
              <c:idx val="2"/>
              <c:layout>
                <c:manualLayout>
                  <c:x val="-1.3888888888888914E-2"/>
                  <c:y val="2.16960206423115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A3-41DA-852C-B2F77246D097}"/>
                </c:ext>
              </c:extLst>
            </c:dLbl>
            <c:dLbl>
              <c:idx val="3"/>
              <c:layout>
                <c:manualLayout>
                  <c:x val="-1.9444444444444497E-2"/>
                  <c:y val="-1.9526418578080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A3-41DA-852C-B2F77246D097}"/>
                </c:ext>
              </c:extLst>
            </c:dLbl>
            <c:dLbl>
              <c:idx val="4"/>
              <c:layout>
                <c:manualLayout>
                  <c:x val="-1.8055555555555554E-2"/>
                  <c:y val="-3.25440309634673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A3-41DA-852C-B2F77246D097}"/>
                </c:ext>
              </c:extLst>
            </c:dLbl>
            <c:dLbl>
              <c:idx val="5"/>
              <c:layout>
                <c:manualLayout>
                  <c:x val="-4.8611111111111112E-2"/>
                  <c:y val="1.7356816513849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A3-41DA-852C-B2F77246D097}"/>
                </c:ext>
              </c:extLst>
            </c:dLbl>
            <c:dLbl>
              <c:idx val="6"/>
              <c:layout>
                <c:manualLayout>
                  <c:x val="1.388888888888838E-3"/>
                  <c:y val="1.084801032115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A3-41DA-852C-B2F77246D097}"/>
                </c:ext>
              </c:extLst>
            </c:dLbl>
            <c:dLbl>
              <c:idx val="8"/>
              <c:layout>
                <c:manualLayout>
                  <c:x val="-4.583333333333333E-2"/>
                  <c:y val="2.3865622706542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A3-41DA-852C-B2F77246D097}"/>
                </c:ext>
              </c:extLst>
            </c:dLbl>
            <c:dLbl>
              <c:idx val="10"/>
              <c:layout>
                <c:manualLayout>
                  <c:x val="-1.2500000000000001E-2"/>
                  <c:y val="1.952641857808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A3-41DA-852C-B2F77246D097}"/>
                </c:ext>
              </c:extLst>
            </c:dLbl>
            <c:dLbl>
              <c:idx val="11"/>
              <c:layout>
                <c:manualLayout>
                  <c:x val="-2.6388888888888889E-2"/>
                  <c:y val="-1.9526418578080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A3-41DA-852C-B2F77246D097}"/>
                </c:ext>
              </c:extLst>
            </c:dLbl>
            <c:dLbl>
              <c:idx val="12"/>
              <c:layout>
                <c:manualLayout>
                  <c:x val="4.1666666666666666E-3"/>
                  <c:y val="-1.7356816513849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A3-41DA-852C-B2F77246D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pályázatok!$C$1:$Q$1</c:f>
              <c:strCache>
                <c:ptCount val="15"/>
                <c:pt idx="0">
                  <c:v>önk identitás</c:v>
                </c:pt>
                <c:pt idx="1">
                  <c:v>egyh köz tér</c:v>
                </c:pt>
                <c:pt idx="2">
                  <c:v>orv rend</c:v>
                </c:pt>
                <c:pt idx="3">
                  <c:v>orv eszk</c:v>
                </c:pt>
                <c:pt idx="4">
                  <c:v>óvoda udv</c:v>
                </c:pt>
                <c:pt idx="5">
                  <c:v>temető</c:v>
                </c:pt>
                <c:pt idx="6">
                  <c:v>közter eszköz</c:v>
                </c:pt>
                <c:pt idx="7">
                  <c:v>járda</c:v>
                </c:pt>
                <c:pt idx="8">
                  <c:v>belt utak</c:v>
                </c:pt>
                <c:pt idx="9">
                  <c:v>orvoslakás</c:v>
                </c:pt>
                <c:pt idx="10">
                  <c:v>óvodafejl</c:v>
                </c:pt>
                <c:pt idx="11">
                  <c:v>egyh temető</c:v>
                </c:pt>
                <c:pt idx="12">
                  <c:v>polghiv</c:v>
                </c:pt>
                <c:pt idx="13">
                  <c:v>falu/tanyag</c:v>
                </c:pt>
                <c:pt idx="14">
                  <c:v>szolg lakás</c:v>
                </c:pt>
              </c:strCache>
            </c:strRef>
          </c:cat>
          <c:val>
            <c:numRef>
              <c:f>pályázatok!$C$4:$Q$4</c:f>
              <c:numCache>
                <c:formatCode>0%</c:formatCode>
                <c:ptCount val="15"/>
                <c:pt idx="0">
                  <c:v>0.40460526315789475</c:v>
                </c:pt>
                <c:pt idx="1">
                  <c:v>0.512118018967334</c:v>
                </c:pt>
                <c:pt idx="2">
                  <c:v>0.48586118251928023</c:v>
                </c:pt>
                <c:pt idx="3">
                  <c:v>0.9284862932061978</c:v>
                </c:pt>
                <c:pt idx="4">
                  <c:v>0.8041615667074663</c:v>
                </c:pt>
                <c:pt idx="5">
                  <c:v>0.32677902621722849</c:v>
                </c:pt>
                <c:pt idx="6">
                  <c:v>0.29589905362776026</c:v>
                </c:pt>
                <c:pt idx="7">
                  <c:v>0.82494529540481398</c:v>
                </c:pt>
                <c:pt idx="8">
                  <c:v>0.31768388106416273</c:v>
                </c:pt>
                <c:pt idx="9">
                  <c:v>0.8125</c:v>
                </c:pt>
                <c:pt idx="10">
                  <c:v>0.43685300207039335</c:v>
                </c:pt>
                <c:pt idx="11">
                  <c:v>0.4486607142857143</c:v>
                </c:pt>
                <c:pt idx="12">
                  <c:v>0.22508038585209003</c:v>
                </c:pt>
                <c:pt idx="13">
                  <c:v>0.59523809523809523</c:v>
                </c:pt>
                <c:pt idx="14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7A3-41DA-852C-B2F77246D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733600"/>
        <c:axId val="343735560"/>
      </c:lineChart>
      <c:catAx>
        <c:axId val="343737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2424"/>
        <c:crosses val="autoZero"/>
        <c:auto val="1"/>
        <c:lblAlgn val="ctr"/>
        <c:lblOffset val="100"/>
        <c:noMultiLvlLbl val="0"/>
      </c:catAx>
      <c:valAx>
        <c:axId val="343732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7912"/>
        <c:crosses val="autoZero"/>
        <c:crossBetween val="between"/>
      </c:valAx>
      <c:valAx>
        <c:axId val="34373556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3600"/>
        <c:crosses val="max"/>
        <c:crossBetween val="between"/>
      </c:valAx>
      <c:catAx>
        <c:axId val="3437336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3735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94575678040247"/>
          <c:y val="3.7615193934091531E-2"/>
          <c:w val="0.74788604549431337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38294549791721"/>
          <c:y val="5.5555555555555552E-2"/>
          <c:w val="0.81137095363079614"/>
          <c:h val="0.719292796733741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pályázatok!$B$10</c:f>
              <c:strCache>
                <c:ptCount val="1"/>
                <c:pt idx="0">
                  <c:v>igény Mrd Ft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pályázatok!$C$9:$Q$9</c:f>
              <c:strCache>
                <c:ptCount val="15"/>
                <c:pt idx="0">
                  <c:v>önk identitás</c:v>
                </c:pt>
                <c:pt idx="1">
                  <c:v>egyh köz tér</c:v>
                </c:pt>
                <c:pt idx="2">
                  <c:v>orv rend</c:v>
                </c:pt>
                <c:pt idx="3">
                  <c:v>orv eszk</c:v>
                </c:pt>
                <c:pt idx="4">
                  <c:v>óvoda udv</c:v>
                </c:pt>
                <c:pt idx="5">
                  <c:v>temető</c:v>
                </c:pt>
                <c:pt idx="6">
                  <c:v>közter eszköz</c:v>
                </c:pt>
                <c:pt idx="7">
                  <c:v>járda</c:v>
                </c:pt>
                <c:pt idx="8">
                  <c:v>belt utak</c:v>
                </c:pt>
                <c:pt idx="9">
                  <c:v>orvoslakás</c:v>
                </c:pt>
                <c:pt idx="10">
                  <c:v>óvodafejl</c:v>
                </c:pt>
                <c:pt idx="11">
                  <c:v>egyh temető</c:v>
                </c:pt>
                <c:pt idx="12">
                  <c:v>polghiv</c:v>
                </c:pt>
                <c:pt idx="13">
                  <c:v>falu/tanyag</c:v>
                </c:pt>
                <c:pt idx="14">
                  <c:v>szolg lakás</c:v>
                </c:pt>
              </c:strCache>
            </c:strRef>
          </c:cat>
          <c:val>
            <c:numRef>
              <c:f>pályázatok!$C$10:$Q$10</c:f>
              <c:numCache>
                <c:formatCode>0.0</c:formatCode>
                <c:ptCount val="15"/>
                <c:pt idx="0">
                  <c:v>18.3</c:v>
                </c:pt>
                <c:pt idx="1">
                  <c:v>14.3</c:v>
                </c:pt>
                <c:pt idx="2">
                  <c:v>11.3</c:v>
                </c:pt>
                <c:pt idx="3">
                  <c:v>2.2000000000000002</c:v>
                </c:pt>
                <c:pt idx="4">
                  <c:v>3.7</c:v>
                </c:pt>
                <c:pt idx="5">
                  <c:v>12</c:v>
                </c:pt>
                <c:pt idx="6">
                  <c:v>17.100000000000001</c:v>
                </c:pt>
                <c:pt idx="7">
                  <c:v>2.1</c:v>
                </c:pt>
                <c:pt idx="8">
                  <c:v>30.7</c:v>
                </c:pt>
                <c:pt idx="9">
                  <c:v>2.4</c:v>
                </c:pt>
                <c:pt idx="10">
                  <c:v>15.4</c:v>
                </c:pt>
                <c:pt idx="11">
                  <c:v>4</c:v>
                </c:pt>
                <c:pt idx="12">
                  <c:v>17.399999999999999</c:v>
                </c:pt>
                <c:pt idx="13">
                  <c:v>7.6</c:v>
                </c:pt>
                <c:pt idx="14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DB-428B-A591-F0DBC3E3C694}"/>
            </c:ext>
          </c:extLst>
        </c:ser>
        <c:ser>
          <c:idx val="1"/>
          <c:order val="1"/>
          <c:tx>
            <c:strRef>
              <c:f>pályázatok!$B$11</c:f>
              <c:strCache>
                <c:ptCount val="1"/>
                <c:pt idx="0">
                  <c:v>kiosztva Mrd Ft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pályázatok!$C$9:$Q$9</c:f>
              <c:strCache>
                <c:ptCount val="15"/>
                <c:pt idx="0">
                  <c:v>önk identitás</c:v>
                </c:pt>
                <c:pt idx="1">
                  <c:v>egyh köz tér</c:v>
                </c:pt>
                <c:pt idx="2">
                  <c:v>orv rend</c:v>
                </c:pt>
                <c:pt idx="3">
                  <c:v>orv eszk</c:v>
                </c:pt>
                <c:pt idx="4">
                  <c:v>óvoda udv</c:v>
                </c:pt>
                <c:pt idx="5">
                  <c:v>temető</c:v>
                </c:pt>
                <c:pt idx="6">
                  <c:v>közter eszköz</c:v>
                </c:pt>
                <c:pt idx="7">
                  <c:v>járda</c:v>
                </c:pt>
                <c:pt idx="8">
                  <c:v>belt utak</c:v>
                </c:pt>
                <c:pt idx="9">
                  <c:v>orvoslakás</c:v>
                </c:pt>
                <c:pt idx="10">
                  <c:v>óvodafejl</c:v>
                </c:pt>
                <c:pt idx="11">
                  <c:v>egyh temető</c:v>
                </c:pt>
                <c:pt idx="12">
                  <c:v>polghiv</c:v>
                </c:pt>
                <c:pt idx="13">
                  <c:v>falu/tanyag</c:v>
                </c:pt>
                <c:pt idx="14">
                  <c:v>szolg lakás</c:v>
                </c:pt>
              </c:strCache>
            </c:strRef>
          </c:cat>
          <c:val>
            <c:numRef>
              <c:f>pályázatok!$C$11:$Q$11</c:f>
              <c:numCache>
                <c:formatCode>General</c:formatCode>
                <c:ptCount val="15"/>
                <c:pt idx="0">
                  <c:v>6</c:v>
                </c:pt>
                <c:pt idx="1">
                  <c:v>7</c:v>
                </c:pt>
                <c:pt idx="2" formatCode="0">
                  <c:v>4</c:v>
                </c:pt>
                <c:pt idx="3">
                  <c:v>2</c:v>
                </c:pt>
                <c:pt idx="4" formatCode="0">
                  <c:v>3</c:v>
                </c:pt>
                <c:pt idx="5">
                  <c:v>1.8</c:v>
                </c:pt>
                <c:pt idx="6" formatCode="0">
                  <c:v>3</c:v>
                </c:pt>
                <c:pt idx="7" formatCode="#,##0">
                  <c:v>2</c:v>
                </c:pt>
                <c:pt idx="8">
                  <c:v>8</c:v>
                </c:pt>
                <c:pt idx="9">
                  <c:v>5</c:v>
                </c:pt>
                <c:pt idx="10">
                  <c:v>5</c:v>
                </c:pt>
                <c:pt idx="11">
                  <c:v>1.2</c:v>
                </c:pt>
                <c:pt idx="12">
                  <c:v>2</c:v>
                </c:pt>
                <c:pt idx="13">
                  <c:v>4</c:v>
                </c:pt>
                <c:pt idx="14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DB-428B-A591-F0DBC3E3C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738304"/>
        <c:axId val="343739088"/>
      </c:barChart>
      <c:lineChart>
        <c:grouping val="standard"/>
        <c:varyColors val="0"/>
        <c:ser>
          <c:idx val="2"/>
          <c:order val="2"/>
          <c:tx>
            <c:strRef>
              <c:f>pályázatok!$B$12</c:f>
              <c:strCache>
                <c:ptCount val="1"/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pályázatok!$C$9:$Q$9</c:f>
              <c:strCache>
                <c:ptCount val="15"/>
                <c:pt idx="0">
                  <c:v>önk identitás</c:v>
                </c:pt>
                <c:pt idx="1">
                  <c:v>egyh köz tér</c:v>
                </c:pt>
                <c:pt idx="2">
                  <c:v>orv rend</c:v>
                </c:pt>
                <c:pt idx="3">
                  <c:v>orv eszk</c:v>
                </c:pt>
                <c:pt idx="4">
                  <c:v>óvoda udv</c:v>
                </c:pt>
                <c:pt idx="5">
                  <c:v>temető</c:v>
                </c:pt>
                <c:pt idx="6">
                  <c:v>közter eszköz</c:v>
                </c:pt>
                <c:pt idx="7">
                  <c:v>járda</c:v>
                </c:pt>
                <c:pt idx="8">
                  <c:v>belt utak</c:v>
                </c:pt>
                <c:pt idx="9">
                  <c:v>orvoslakás</c:v>
                </c:pt>
                <c:pt idx="10">
                  <c:v>óvodafejl</c:v>
                </c:pt>
                <c:pt idx="11">
                  <c:v>egyh temető</c:v>
                </c:pt>
                <c:pt idx="12">
                  <c:v>polghiv</c:v>
                </c:pt>
                <c:pt idx="13">
                  <c:v>falu/tanyag</c:v>
                </c:pt>
                <c:pt idx="14">
                  <c:v>szolg lakás</c:v>
                </c:pt>
              </c:strCache>
            </c:strRef>
          </c:cat>
          <c:val>
            <c:numRef>
              <c:f>pályázatok!$C$12:$Q$12</c:f>
              <c:numCache>
                <c:formatCode>0%</c:formatCode>
                <c:ptCount val="15"/>
                <c:pt idx="0">
                  <c:v>0.32784716759562843</c:v>
                </c:pt>
                <c:pt idx="1">
                  <c:v>0.48949174510489507</c:v>
                </c:pt>
                <c:pt idx="2">
                  <c:v>0.35377798362831858</c:v>
                </c:pt>
                <c:pt idx="3">
                  <c:v>0.90895693363636354</c:v>
                </c:pt>
                <c:pt idx="4">
                  <c:v>0.78173020135135129</c:v>
                </c:pt>
                <c:pt idx="5">
                  <c:v>0.14995405008333332</c:v>
                </c:pt>
                <c:pt idx="6">
                  <c:v>0.17543370157894736</c:v>
                </c:pt>
                <c:pt idx="7">
                  <c:v>0.78350608238095232</c:v>
                </c:pt>
                <c:pt idx="8">
                  <c:v>0.26029935788273617</c:v>
                </c:pt>
                <c:pt idx="9">
                  <c:v>1.2813223920833334</c:v>
                </c:pt>
                <c:pt idx="10">
                  <c:v>0.32461112298701295</c:v>
                </c:pt>
                <c:pt idx="11">
                  <c:v>0.29952837450000003</c:v>
                </c:pt>
                <c:pt idx="12">
                  <c:v>0.11509261356321838</c:v>
                </c:pt>
                <c:pt idx="13">
                  <c:v>0.52582715368421051</c:v>
                </c:pt>
                <c:pt idx="1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DB-428B-A591-F0DBC3E3C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736736"/>
        <c:axId val="343733208"/>
      </c:lineChart>
      <c:catAx>
        <c:axId val="34373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9088"/>
        <c:crosses val="autoZero"/>
        <c:auto val="1"/>
        <c:lblAlgn val="ctr"/>
        <c:lblOffset val="100"/>
        <c:noMultiLvlLbl val="0"/>
      </c:catAx>
      <c:valAx>
        <c:axId val="34373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8304"/>
        <c:crosses val="autoZero"/>
        <c:crossBetween val="between"/>
      </c:valAx>
      <c:valAx>
        <c:axId val="343733208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6736"/>
        <c:crosses val="max"/>
        <c:crossBetween val="between"/>
      </c:valAx>
      <c:catAx>
        <c:axId val="3437367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37332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30209973753281"/>
          <c:y val="3.7615193934091573E-2"/>
          <c:w val="0.5812166390374997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7.3826662292213477E-2"/>
          <c:y val="9.1460352492312866E-2"/>
          <c:w val="0.90463692038495191"/>
          <c:h val="0.832511993508931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EVKkra!$J$1</c:f>
              <c:strCache>
                <c:ptCount val="1"/>
                <c:pt idx="0">
                  <c:v>Ft/jogosult</c:v>
                </c:pt>
              </c:strCache>
            </c:strRef>
          </c:tx>
          <c:spPr>
            <a:solidFill>
              <a:srgbClr val="66FF99"/>
            </a:solidFill>
            <a:ln>
              <a:noFill/>
            </a:ln>
            <a:effectLst/>
          </c:spPr>
          <c:invertIfNegative val="0"/>
          <c:cat>
            <c:strRef>
              <c:f>EVKkra!$A$2:$A$86</c:f>
              <c:strCache>
                <c:ptCount val="85"/>
                <c:pt idx="0">
                  <c:v>BAZ1</c:v>
                </c:pt>
                <c:pt idx="1">
                  <c:v>CSON1</c:v>
                </c:pt>
                <c:pt idx="2">
                  <c:v>KOM1</c:v>
                </c:pt>
                <c:pt idx="3">
                  <c:v>HAJ6</c:v>
                </c:pt>
                <c:pt idx="4">
                  <c:v>JNSZ2</c:v>
                </c:pt>
                <c:pt idx="5">
                  <c:v>JNSZ3</c:v>
                </c:pt>
                <c:pt idx="6">
                  <c:v>PEST5</c:v>
                </c:pt>
                <c:pt idx="7">
                  <c:v>PEST3</c:v>
                </c:pt>
                <c:pt idx="8">
                  <c:v>FEJ4</c:v>
                </c:pt>
                <c:pt idx="9">
                  <c:v>PEST7</c:v>
                </c:pt>
                <c:pt idx="10">
                  <c:v>BAR1</c:v>
                </c:pt>
                <c:pt idx="11">
                  <c:v>PEST11</c:v>
                </c:pt>
                <c:pt idx="12">
                  <c:v>BÉK4</c:v>
                </c:pt>
                <c:pt idx="13">
                  <c:v>JNSZ4</c:v>
                </c:pt>
                <c:pt idx="14">
                  <c:v>BÉK2</c:v>
                </c:pt>
                <c:pt idx="15">
                  <c:v>KOM2</c:v>
                </c:pt>
                <c:pt idx="16">
                  <c:v>PEST1</c:v>
                </c:pt>
                <c:pt idx="17">
                  <c:v>CSON4</c:v>
                </c:pt>
                <c:pt idx="18">
                  <c:v>BÁCS1</c:v>
                </c:pt>
                <c:pt idx="19">
                  <c:v>GYŐR5</c:v>
                </c:pt>
                <c:pt idx="20">
                  <c:v>PEST2</c:v>
                </c:pt>
                <c:pt idx="21">
                  <c:v>TOL1</c:v>
                </c:pt>
                <c:pt idx="22">
                  <c:v>FEJ3</c:v>
                </c:pt>
                <c:pt idx="23">
                  <c:v>KOM3</c:v>
                </c:pt>
                <c:pt idx="24">
                  <c:v>SZSZB6</c:v>
                </c:pt>
                <c:pt idx="25">
                  <c:v>CSON2</c:v>
                </c:pt>
                <c:pt idx="26">
                  <c:v>HAJ5</c:v>
                </c:pt>
                <c:pt idx="27">
                  <c:v>BÁCS6</c:v>
                </c:pt>
                <c:pt idx="28">
                  <c:v>PEST8</c:v>
                </c:pt>
                <c:pt idx="29">
                  <c:v>FEJ2</c:v>
                </c:pt>
                <c:pt idx="30">
                  <c:v>BAZ6</c:v>
                </c:pt>
                <c:pt idx="31">
                  <c:v>PEST6</c:v>
                </c:pt>
                <c:pt idx="32">
                  <c:v>BÁCS4</c:v>
                </c:pt>
                <c:pt idx="33">
                  <c:v>GYŐR2</c:v>
                </c:pt>
                <c:pt idx="34">
                  <c:v>BÉK3</c:v>
                </c:pt>
                <c:pt idx="35">
                  <c:v>SZSZB2</c:v>
                </c:pt>
                <c:pt idx="36">
                  <c:v>VESZ1</c:v>
                </c:pt>
                <c:pt idx="37">
                  <c:v>BÁCS3</c:v>
                </c:pt>
                <c:pt idx="38">
                  <c:v>BÁCS2</c:v>
                </c:pt>
                <c:pt idx="39">
                  <c:v>HEV3</c:v>
                </c:pt>
                <c:pt idx="40">
                  <c:v>HAJ3</c:v>
                </c:pt>
                <c:pt idx="41">
                  <c:v>GYŐR4</c:v>
                </c:pt>
                <c:pt idx="42">
                  <c:v>BAR2</c:v>
                </c:pt>
                <c:pt idx="43">
                  <c:v>VESZ2</c:v>
                </c:pt>
                <c:pt idx="44">
                  <c:v>FEJ5</c:v>
                </c:pt>
                <c:pt idx="45">
                  <c:v>ZALA3</c:v>
                </c:pt>
                <c:pt idx="46">
                  <c:v>BAZ7</c:v>
                </c:pt>
                <c:pt idx="47">
                  <c:v>ZALA1</c:v>
                </c:pt>
                <c:pt idx="48">
                  <c:v>HAJ4</c:v>
                </c:pt>
                <c:pt idx="49">
                  <c:v>TOL3</c:v>
                </c:pt>
                <c:pt idx="50">
                  <c:v>PEST10</c:v>
                </c:pt>
                <c:pt idx="51">
                  <c:v>NÓG2</c:v>
                </c:pt>
                <c:pt idx="52">
                  <c:v>SOM4</c:v>
                </c:pt>
                <c:pt idx="53">
                  <c:v>VESZ3</c:v>
                </c:pt>
                <c:pt idx="55">
                  <c:v>NÓG1</c:v>
                </c:pt>
                <c:pt idx="56">
                  <c:v>BÉK1</c:v>
                </c:pt>
                <c:pt idx="57">
                  <c:v>PEST4</c:v>
                </c:pt>
                <c:pt idx="58">
                  <c:v>SZSZB5</c:v>
                </c:pt>
                <c:pt idx="59">
                  <c:v>SOM3</c:v>
                </c:pt>
                <c:pt idx="60">
                  <c:v>BAZ4</c:v>
                </c:pt>
                <c:pt idx="61">
                  <c:v>HEV2</c:v>
                </c:pt>
                <c:pt idx="62">
                  <c:v>HEV1</c:v>
                </c:pt>
                <c:pt idx="63">
                  <c:v>SZSZB3</c:v>
                </c:pt>
                <c:pt idx="64">
                  <c:v>BAZ2</c:v>
                </c:pt>
                <c:pt idx="65">
                  <c:v>PEST9</c:v>
                </c:pt>
                <c:pt idx="66">
                  <c:v>BAR4</c:v>
                </c:pt>
                <c:pt idx="67">
                  <c:v>BAZ5</c:v>
                </c:pt>
                <c:pt idx="68">
                  <c:v>SOM1</c:v>
                </c:pt>
                <c:pt idx="69">
                  <c:v>VESZ4</c:v>
                </c:pt>
                <c:pt idx="70">
                  <c:v>CSON3</c:v>
                </c:pt>
                <c:pt idx="71">
                  <c:v>BAR3</c:v>
                </c:pt>
                <c:pt idx="72">
                  <c:v>SZSZB4</c:v>
                </c:pt>
                <c:pt idx="73">
                  <c:v>VAS1</c:v>
                </c:pt>
                <c:pt idx="74">
                  <c:v>VAS3</c:v>
                </c:pt>
                <c:pt idx="75">
                  <c:v>BAZ3</c:v>
                </c:pt>
                <c:pt idx="76">
                  <c:v>VAS2</c:v>
                </c:pt>
                <c:pt idx="77">
                  <c:v>SOM2</c:v>
                </c:pt>
                <c:pt idx="78">
                  <c:v>TOL2</c:v>
                </c:pt>
                <c:pt idx="79">
                  <c:v>JNSZ1</c:v>
                </c:pt>
                <c:pt idx="80">
                  <c:v>BÁCS5</c:v>
                </c:pt>
                <c:pt idx="81">
                  <c:v>ZALA2</c:v>
                </c:pt>
                <c:pt idx="82">
                  <c:v>PEST12</c:v>
                </c:pt>
                <c:pt idx="83">
                  <c:v>GYŐR3</c:v>
                </c:pt>
                <c:pt idx="84">
                  <c:v>GYŐR1</c:v>
                </c:pt>
              </c:strCache>
            </c:strRef>
          </c:cat>
          <c:val>
            <c:numRef>
              <c:f>EVKkra!$J$2:$J$86</c:f>
              <c:numCache>
                <c:formatCode>0</c:formatCode>
                <c:ptCount val="85"/>
                <c:pt idx="0">
                  <c:v>4834.5831836148045</c:v>
                </c:pt>
                <c:pt idx="1">
                  <c:v>7101.6586740542607</c:v>
                </c:pt>
                <c:pt idx="2">
                  <c:v>7934.5180555555553</c:v>
                </c:pt>
                <c:pt idx="3">
                  <c:v>8676.5689596167012</c:v>
                </c:pt>
                <c:pt idx="4">
                  <c:v>8867.2375150300595</c:v>
                </c:pt>
                <c:pt idx="5">
                  <c:v>9285.0014693997509</c:v>
                </c:pt>
                <c:pt idx="6">
                  <c:v>9900.4175352544444</c:v>
                </c:pt>
                <c:pt idx="7">
                  <c:v>10161.823077465286</c:v>
                </c:pt>
                <c:pt idx="8">
                  <c:v>10223.399762543424</c:v>
                </c:pt>
                <c:pt idx="9">
                  <c:v>10854.541661199317</c:v>
                </c:pt>
                <c:pt idx="10">
                  <c:v>10947.91160677406</c:v>
                </c:pt>
                <c:pt idx="11">
                  <c:v>11188.57103871738</c:v>
                </c:pt>
                <c:pt idx="12">
                  <c:v>11235.221062030309</c:v>
                </c:pt>
                <c:pt idx="13">
                  <c:v>11534.199323769819</c:v>
                </c:pt>
                <c:pt idx="14">
                  <c:v>11842.276377083033</c:v>
                </c:pt>
                <c:pt idx="15">
                  <c:v>11893.176545080392</c:v>
                </c:pt>
                <c:pt idx="16">
                  <c:v>12915.266839939355</c:v>
                </c:pt>
                <c:pt idx="17">
                  <c:v>12938.510466548092</c:v>
                </c:pt>
                <c:pt idx="18">
                  <c:v>13074.692532037119</c:v>
                </c:pt>
                <c:pt idx="19">
                  <c:v>13099.779137079979</c:v>
                </c:pt>
                <c:pt idx="20">
                  <c:v>13357.716380611089</c:v>
                </c:pt>
                <c:pt idx="21">
                  <c:v>13419.619530628481</c:v>
                </c:pt>
                <c:pt idx="22">
                  <c:v>13559.496996176953</c:v>
                </c:pt>
                <c:pt idx="23">
                  <c:v>13752.762961985714</c:v>
                </c:pt>
                <c:pt idx="24">
                  <c:v>13808.195608114756</c:v>
                </c:pt>
                <c:pt idx="25">
                  <c:v>13896.037403781482</c:v>
                </c:pt>
                <c:pt idx="26">
                  <c:v>14141.013270882124</c:v>
                </c:pt>
                <c:pt idx="27">
                  <c:v>14465.67424762068</c:v>
                </c:pt>
                <c:pt idx="28">
                  <c:v>14828.341043136348</c:v>
                </c:pt>
                <c:pt idx="29">
                  <c:v>14842.856716614378</c:v>
                </c:pt>
                <c:pt idx="30">
                  <c:v>14915.424912009343</c:v>
                </c:pt>
                <c:pt idx="31">
                  <c:v>15039.426408954194</c:v>
                </c:pt>
                <c:pt idx="32">
                  <c:v>15066.274812151385</c:v>
                </c:pt>
                <c:pt idx="33">
                  <c:v>15115.660093299406</c:v>
                </c:pt>
                <c:pt idx="34">
                  <c:v>15168.162325390304</c:v>
                </c:pt>
                <c:pt idx="35">
                  <c:v>15264.055509645797</c:v>
                </c:pt>
                <c:pt idx="36">
                  <c:v>15767.560165596176</c:v>
                </c:pt>
                <c:pt idx="37">
                  <c:v>16029.270335435323</c:v>
                </c:pt>
                <c:pt idx="38">
                  <c:v>16077.19277202885</c:v>
                </c:pt>
                <c:pt idx="39">
                  <c:v>16228.69958019258</c:v>
                </c:pt>
                <c:pt idx="40">
                  <c:v>16415.89236716798</c:v>
                </c:pt>
                <c:pt idx="41">
                  <c:v>16678.075266731328</c:v>
                </c:pt>
                <c:pt idx="42">
                  <c:v>16689.969080084502</c:v>
                </c:pt>
                <c:pt idx="43">
                  <c:v>16822.233077222329</c:v>
                </c:pt>
                <c:pt idx="44">
                  <c:v>16952.336510617759</c:v>
                </c:pt>
                <c:pt idx="45">
                  <c:v>16962.9198282701</c:v>
                </c:pt>
                <c:pt idx="46">
                  <c:v>17399.17832076141</c:v>
                </c:pt>
                <c:pt idx="47">
                  <c:v>17439.826822363764</c:v>
                </c:pt>
                <c:pt idx="48">
                  <c:v>17556.757954095392</c:v>
                </c:pt>
                <c:pt idx="49">
                  <c:v>17669.871506163043</c:v>
                </c:pt>
                <c:pt idx="50">
                  <c:v>17790.95706569665</c:v>
                </c:pt>
                <c:pt idx="51">
                  <c:v>17842.488769115065</c:v>
                </c:pt>
                <c:pt idx="52">
                  <c:v>17861.301197069857</c:v>
                </c:pt>
                <c:pt idx="53">
                  <c:v>18047.604728714774</c:v>
                </c:pt>
                <c:pt idx="54">
                  <c:v>14829.234700017578</c:v>
                </c:pt>
                <c:pt idx="55">
                  <c:v>18219.148017416846</c:v>
                </c:pt>
                <c:pt idx="56">
                  <c:v>18253.657057590957</c:v>
                </c:pt>
                <c:pt idx="57">
                  <c:v>18507.526642003526</c:v>
                </c:pt>
                <c:pt idx="58">
                  <c:v>18694.619168564735</c:v>
                </c:pt>
                <c:pt idx="59">
                  <c:v>18981.341777557609</c:v>
                </c:pt>
                <c:pt idx="60">
                  <c:v>19269.979243180787</c:v>
                </c:pt>
                <c:pt idx="61">
                  <c:v>19447.738709724857</c:v>
                </c:pt>
                <c:pt idx="62">
                  <c:v>19899.497357699918</c:v>
                </c:pt>
                <c:pt idx="63">
                  <c:v>19948.422505164523</c:v>
                </c:pt>
                <c:pt idx="64">
                  <c:v>19955.908942024238</c:v>
                </c:pt>
                <c:pt idx="65">
                  <c:v>20205.291660878825</c:v>
                </c:pt>
                <c:pt idx="66">
                  <c:v>20487.659195495642</c:v>
                </c:pt>
                <c:pt idx="67">
                  <c:v>20689.485592055004</c:v>
                </c:pt>
                <c:pt idx="68">
                  <c:v>20825.734658419628</c:v>
                </c:pt>
                <c:pt idx="69">
                  <c:v>21056.995427490245</c:v>
                </c:pt>
                <c:pt idx="70">
                  <c:v>21230.753957544843</c:v>
                </c:pt>
                <c:pt idx="71">
                  <c:v>21278.436560729242</c:v>
                </c:pt>
                <c:pt idx="72">
                  <c:v>21826.843154391743</c:v>
                </c:pt>
                <c:pt idx="73">
                  <c:v>21929.259965337955</c:v>
                </c:pt>
                <c:pt idx="74">
                  <c:v>22035.789594953203</c:v>
                </c:pt>
                <c:pt idx="75">
                  <c:v>22964.287812041115</c:v>
                </c:pt>
                <c:pt idx="76">
                  <c:v>23402.55857284032</c:v>
                </c:pt>
                <c:pt idx="77">
                  <c:v>24368.475258646173</c:v>
                </c:pt>
                <c:pt idx="78">
                  <c:v>24640.52629752181</c:v>
                </c:pt>
                <c:pt idx="79">
                  <c:v>24944.424907432494</c:v>
                </c:pt>
                <c:pt idx="80">
                  <c:v>25336.763266131751</c:v>
                </c:pt>
                <c:pt idx="81">
                  <c:v>26090.530291211649</c:v>
                </c:pt>
                <c:pt idx="82">
                  <c:v>27675.833983756987</c:v>
                </c:pt>
                <c:pt idx="83">
                  <c:v>42739.196620115763</c:v>
                </c:pt>
                <c:pt idx="84">
                  <c:v>45217.97695631301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CE-4115-9120-0E5991613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3705896"/>
        <c:axId val="433697272"/>
      </c:barChart>
      <c:catAx>
        <c:axId val="433705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33697272"/>
        <c:crosses val="autoZero"/>
        <c:auto val="1"/>
        <c:lblAlgn val="ctr"/>
        <c:lblOffset val="100"/>
        <c:noMultiLvlLbl val="0"/>
      </c:catAx>
      <c:valAx>
        <c:axId val="433697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33705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nem nyert</a:t>
            </a:r>
            <a:r>
              <a:rPr lang="hu-HU"/>
              <a:t> település</a:t>
            </a:r>
          </a:p>
        </c:rich>
      </c:tx>
      <c:layout>
        <c:manualLayout>
          <c:xMode val="edge"/>
          <c:yMode val="edge"/>
          <c:x val="0.41879855643044617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EVKkra!$K$1</c:f>
              <c:strCache>
                <c:ptCount val="1"/>
                <c:pt idx="0">
                  <c:v>nem nyert</c:v>
                </c:pt>
              </c:strCache>
            </c:strRef>
          </c:tx>
          <c:spPr>
            <a:solidFill>
              <a:schemeClr val="tx1"/>
            </a:solidFill>
            <a:ln>
              <a:solidFill>
                <a:srgbClr val="66FF99"/>
              </a:solidFill>
            </a:ln>
            <a:effectLst/>
          </c:spPr>
          <c:invertIfNegative val="0"/>
          <c:cat>
            <c:strRef>
              <c:f>EVKkra!$A$2:$A$85</c:f>
              <c:strCache>
                <c:ptCount val="84"/>
                <c:pt idx="0">
                  <c:v>BÁCS1</c:v>
                </c:pt>
                <c:pt idx="1">
                  <c:v>BÁCS5</c:v>
                </c:pt>
                <c:pt idx="2">
                  <c:v>BAR1</c:v>
                </c:pt>
                <c:pt idx="3">
                  <c:v>BAZ1</c:v>
                </c:pt>
                <c:pt idx="4">
                  <c:v>BAZ6</c:v>
                </c:pt>
                <c:pt idx="5">
                  <c:v>BAZ7</c:v>
                </c:pt>
                <c:pt idx="6">
                  <c:v>BÉK1</c:v>
                </c:pt>
                <c:pt idx="7">
                  <c:v>CSON2</c:v>
                </c:pt>
                <c:pt idx="8">
                  <c:v>CSON3</c:v>
                </c:pt>
                <c:pt idx="9">
                  <c:v>GYŐR1</c:v>
                </c:pt>
                <c:pt idx="10">
                  <c:v>GYŐR4</c:v>
                </c:pt>
                <c:pt idx="11">
                  <c:v>HAJ5</c:v>
                </c:pt>
                <c:pt idx="12">
                  <c:v>JNSZ1</c:v>
                </c:pt>
                <c:pt idx="13">
                  <c:v>JNSZ4</c:v>
                </c:pt>
                <c:pt idx="14">
                  <c:v>KOM1</c:v>
                </c:pt>
                <c:pt idx="15">
                  <c:v>PEST1</c:v>
                </c:pt>
                <c:pt idx="16">
                  <c:v>PEST10</c:v>
                </c:pt>
                <c:pt idx="17">
                  <c:v>PEST12</c:v>
                </c:pt>
                <c:pt idx="18">
                  <c:v>PEST5</c:v>
                </c:pt>
                <c:pt idx="19">
                  <c:v>PEST6</c:v>
                </c:pt>
                <c:pt idx="20">
                  <c:v>PEST7</c:v>
                </c:pt>
                <c:pt idx="21">
                  <c:v>PEST8</c:v>
                </c:pt>
                <c:pt idx="22">
                  <c:v>PEST9</c:v>
                </c:pt>
                <c:pt idx="23">
                  <c:v>TOL1</c:v>
                </c:pt>
                <c:pt idx="24">
                  <c:v>VESZ1</c:v>
                </c:pt>
                <c:pt idx="25">
                  <c:v>BÁCS2</c:v>
                </c:pt>
                <c:pt idx="26">
                  <c:v>BÁCS6</c:v>
                </c:pt>
                <c:pt idx="27">
                  <c:v>BAZ2</c:v>
                </c:pt>
                <c:pt idx="28">
                  <c:v>BÉK2</c:v>
                </c:pt>
                <c:pt idx="29">
                  <c:v>CSON4</c:v>
                </c:pt>
                <c:pt idx="30">
                  <c:v>FEJ4</c:v>
                </c:pt>
                <c:pt idx="31">
                  <c:v>FEJ5</c:v>
                </c:pt>
                <c:pt idx="32">
                  <c:v>HAJ3</c:v>
                </c:pt>
                <c:pt idx="33">
                  <c:v>HAJ4</c:v>
                </c:pt>
                <c:pt idx="34">
                  <c:v>HAJ6</c:v>
                </c:pt>
                <c:pt idx="35">
                  <c:v>HEV3</c:v>
                </c:pt>
                <c:pt idx="36">
                  <c:v>JNSZ2</c:v>
                </c:pt>
                <c:pt idx="37">
                  <c:v>JNSZ3</c:v>
                </c:pt>
                <c:pt idx="38">
                  <c:v>PEST11</c:v>
                </c:pt>
                <c:pt idx="39">
                  <c:v>PEST2</c:v>
                </c:pt>
                <c:pt idx="40">
                  <c:v>PEST3</c:v>
                </c:pt>
                <c:pt idx="41">
                  <c:v>SZSZB2</c:v>
                </c:pt>
                <c:pt idx="42">
                  <c:v>BÁCS4</c:v>
                </c:pt>
                <c:pt idx="43">
                  <c:v>BÉK3</c:v>
                </c:pt>
                <c:pt idx="44">
                  <c:v>SZSZB5</c:v>
                </c:pt>
                <c:pt idx="45">
                  <c:v>TOL3</c:v>
                </c:pt>
                <c:pt idx="46">
                  <c:v>BÁCS3</c:v>
                </c:pt>
                <c:pt idx="47">
                  <c:v>CSON1</c:v>
                </c:pt>
                <c:pt idx="48">
                  <c:v>FEJ2</c:v>
                </c:pt>
                <c:pt idx="49">
                  <c:v>GYŐR2</c:v>
                </c:pt>
                <c:pt idx="50">
                  <c:v>GYŐR3</c:v>
                </c:pt>
                <c:pt idx="51">
                  <c:v>HEV1</c:v>
                </c:pt>
                <c:pt idx="52">
                  <c:v>NÓG1</c:v>
                </c:pt>
                <c:pt idx="53">
                  <c:v>SZSZB3</c:v>
                </c:pt>
                <c:pt idx="54">
                  <c:v>VAS1</c:v>
                </c:pt>
                <c:pt idx="55">
                  <c:v>BÉK4</c:v>
                </c:pt>
                <c:pt idx="56">
                  <c:v>FEJ3</c:v>
                </c:pt>
                <c:pt idx="57">
                  <c:v>KOM3</c:v>
                </c:pt>
                <c:pt idx="58">
                  <c:v>PEST4</c:v>
                </c:pt>
                <c:pt idx="59">
                  <c:v>SOM1</c:v>
                </c:pt>
                <c:pt idx="60">
                  <c:v>SZSZB6</c:v>
                </c:pt>
                <c:pt idx="61">
                  <c:v>BAR2</c:v>
                </c:pt>
                <c:pt idx="62">
                  <c:v>GYŐR5</c:v>
                </c:pt>
                <c:pt idx="63">
                  <c:v>KOM2</c:v>
                </c:pt>
                <c:pt idx="64">
                  <c:v>SOM3</c:v>
                </c:pt>
                <c:pt idx="65">
                  <c:v>HEV2</c:v>
                </c:pt>
                <c:pt idx="66">
                  <c:v>VESZ2</c:v>
                </c:pt>
                <c:pt idx="67">
                  <c:v>SOM4</c:v>
                </c:pt>
                <c:pt idx="68">
                  <c:v>TOL2</c:v>
                </c:pt>
                <c:pt idx="69">
                  <c:v>NÓG2</c:v>
                </c:pt>
                <c:pt idx="70">
                  <c:v>SOM2</c:v>
                </c:pt>
                <c:pt idx="71">
                  <c:v>VESZ3</c:v>
                </c:pt>
                <c:pt idx="72">
                  <c:v>VAS2</c:v>
                </c:pt>
                <c:pt idx="73">
                  <c:v>BAZ4</c:v>
                </c:pt>
                <c:pt idx="74">
                  <c:v>SZSZB4</c:v>
                </c:pt>
                <c:pt idx="75">
                  <c:v>BAZ3</c:v>
                </c:pt>
                <c:pt idx="76">
                  <c:v>BAR3</c:v>
                </c:pt>
                <c:pt idx="77">
                  <c:v>ZALA3</c:v>
                </c:pt>
                <c:pt idx="78">
                  <c:v>ZALA1</c:v>
                </c:pt>
                <c:pt idx="79">
                  <c:v>VESZ4</c:v>
                </c:pt>
                <c:pt idx="80">
                  <c:v>BAZ5</c:v>
                </c:pt>
                <c:pt idx="81">
                  <c:v>ZALA2</c:v>
                </c:pt>
                <c:pt idx="82">
                  <c:v>VAS3</c:v>
                </c:pt>
                <c:pt idx="83">
                  <c:v>BAR4</c:v>
                </c:pt>
              </c:strCache>
            </c:strRef>
          </c:cat>
          <c:val>
            <c:numRef>
              <c:f>EVKkra!$K$2:$K$85</c:f>
              <c:numCache>
                <c:formatCode>General</c:formatCode>
                <c:ptCount val="8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3</c:v>
                </c:pt>
                <c:pt idx="47">
                  <c:v>3</c:v>
                </c:pt>
                <c:pt idx="48">
                  <c:v>3</c:v>
                </c:pt>
                <c:pt idx="49">
                  <c:v>3</c:v>
                </c:pt>
                <c:pt idx="50">
                  <c:v>3</c:v>
                </c:pt>
                <c:pt idx="51">
                  <c:v>3</c:v>
                </c:pt>
                <c:pt idx="52">
                  <c:v>3</c:v>
                </c:pt>
                <c:pt idx="53">
                  <c:v>3</c:v>
                </c:pt>
                <c:pt idx="54">
                  <c:v>3</c:v>
                </c:pt>
                <c:pt idx="55">
                  <c:v>4</c:v>
                </c:pt>
                <c:pt idx="56">
                  <c:v>4</c:v>
                </c:pt>
                <c:pt idx="57">
                  <c:v>4</c:v>
                </c:pt>
                <c:pt idx="58">
                  <c:v>4</c:v>
                </c:pt>
                <c:pt idx="59">
                  <c:v>4</c:v>
                </c:pt>
                <c:pt idx="60">
                  <c:v>4</c:v>
                </c:pt>
                <c:pt idx="61">
                  <c:v>5</c:v>
                </c:pt>
                <c:pt idx="62">
                  <c:v>5</c:v>
                </c:pt>
                <c:pt idx="63">
                  <c:v>5</c:v>
                </c:pt>
                <c:pt idx="64">
                  <c:v>5</c:v>
                </c:pt>
                <c:pt idx="65">
                  <c:v>7</c:v>
                </c:pt>
                <c:pt idx="66">
                  <c:v>9</c:v>
                </c:pt>
                <c:pt idx="67">
                  <c:v>10</c:v>
                </c:pt>
                <c:pt idx="68">
                  <c:v>10</c:v>
                </c:pt>
                <c:pt idx="69">
                  <c:v>12</c:v>
                </c:pt>
                <c:pt idx="70">
                  <c:v>12</c:v>
                </c:pt>
                <c:pt idx="71">
                  <c:v>13</c:v>
                </c:pt>
                <c:pt idx="72">
                  <c:v>16</c:v>
                </c:pt>
                <c:pt idx="73">
                  <c:v>18</c:v>
                </c:pt>
                <c:pt idx="74">
                  <c:v>21</c:v>
                </c:pt>
                <c:pt idx="75">
                  <c:v>23</c:v>
                </c:pt>
                <c:pt idx="76">
                  <c:v>24</c:v>
                </c:pt>
                <c:pt idx="77">
                  <c:v>25</c:v>
                </c:pt>
                <c:pt idx="78">
                  <c:v>27</c:v>
                </c:pt>
                <c:pt idx="79">
                  <c:v>31</c:v>
                </c:pt>
                <c:pt idx="80">
                  <c:v>32</c:v>
                </c:pt>
                <c:pt idx="81">
                  <c:v>35</c:v>
                </c:pt>
                <c:pt idx="82">
                  <c:v>44</c:v>
                </c:pt>
                <c:pt idx="83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9-44B1-A443-A6CFA432E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489176"/>
        <c:axId val="357485648"/>
      </c:barChart>
      <c:catAx>
        <c:axId val="357489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57485648"/>
        <c:crosses val="autoZero"/>
        <c:auto val="1"/>
        <c:lblAlgn val="ctr"/>
        <c:lblOffset val="100"/>
        <c:noMultiLvlLbl val="0"/>
      </c:catAx>
      <c:valAx>
        <c:axId val="357485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57489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Fidesz listára szavazat db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4E-476A-BC6E-7F841B7A7B03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94E-476A-BC6E-7F841B7A7B03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4E-476A-BC6E-7F841B7A7B03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94E-476A-BC6E-7F841B7A7B03}"/>
              </c:ext>
            </c:extLst>
          </c:dPt>
          <c:dLbls>
            <c:spPr>
              <a:solidFill>
                <a:srgbClr val="FFFFFF">
                  <a:alpha val="75000"/>
                </a:srgbClr>
              </a:solidFill>
              <a:ln w="9525">
                <a:solidFill>
                  <a:srgbClr val="003366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Munka1!$A$3:$A$6</c:f>
              <c:strCache>
                <c:ptCount val="4"/>
                <c:pt idx="0">
                  <c:v>Főváros</c:v>
                </c:pt>
                <c:pt idx="1">
                  <c:v>MJV</c:v>
                </c:pt>
                <c:pt idx="2">
                  <c:v>Város</c:v>
                </c:pt>
                <c:pt idx="3">
                  <c:v>Község</c:v>
                </c:pt>
              </c:strCache>
            </c:strRef>
          </c:cat>
          <c:val>
            <c:numRef>
              <c:f>Munka1!$B$3:$B$6</c:f>
              <c:numCache>
                <c:formatCode>General</c:formatCode>
                <c:ptCount val="4"/>
                <c:pt idx="0">
                  <c:v>354408</c:v>
                </c:pt>
                <c:pt idx="1">
                  <c:v>412040</c:v>
                </c:pt>
                <c:pt idx="2">
                  <c:v>706869</c:v>
                </c:pt>
                <c:pt idx="3">
                  <c:v>668905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4E-476A-BC6E-7F841B7A7B0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600" dirty="0" err="1"/>
              <a:t>Fidesz</a:t>
            </a:r>
            <a:r>
              <a:rPr lang="en-US" sz="1600" dirty="0"/>
              <a:t> </a:t>
            </a:r>
            <a:r>
              <a:rPr lang="en-US" sz="1600" dirty="0" err="1"/>
              <a:t>listára</a:t>
            </a:r>
            <a:r>
              <a:rPr lang="hu-HU" sz="1600" dirty="0"/>
              <a:t> a </a:t>
            </a:r>
            <a:r>
              <a:rPr lang="en-US" sz="1600" dirty="0" err="1"/>
              <a:t>megjelentek</a:t>
            </a:r>
            <a:r>
              <a:rPr lang="en-US" sz="1600" dirty="0"/>
              <a:t> %-a</a:t>
            </a:r>
          </a:p>
        </c:rich>
      </c:tx>
      <c:layout>
        <c:manualLayout>
          <c:xMode val="edge"/>
          <c:yMode val="edge"/>
          <c:x val="0.13159984476987305"/>
          <c:y val="1.29651988201328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solidFill>
                  <a:srgbClr val="003366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Munka1!$A$3:$A$6</c:f>
              <c:strCache>
                <c:ptCount val="4"/>
                <c:pt idx="0">
                  <c:v>Főváros</c:v>
                </c:pt>
                <c:pt idx="1">
                  <c:v>MJV</c:v>
                </c:pt>
                <c:pt idx="2">
                  <c:v>Város</c:v>
                </c:pt>
                <c:pt idx="3">
                  <c:v>Község</c:v>
                </c:pt>
              </c:strCache>
            </c:strRef>
          </c:cat>
          <c:val>
            <c:numRef>
              <c:f>Munka1!$C$3:$C$6</c:f>
              <c:numCache>
                <c:formatCode>General</c:formatCode>
                <c:ptCount val="4"/>
                <c:pt idx="0">
                  <c:v>39.299999999999997</c:v>
                </c:pt>
                <c:pt idx="1">
                  <c:v>40.9</c:v>
                </c:pt>
                <c:pt idx="2">
                  <c:v>45.1</c:v>
                </c:pt>
                <c:pt idx="3">
                  <c:v>48.8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C9-440B-BC18-D3EBEC69A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44510480"/>
        <c:axId val="344508912"/>
      </c:barChart>
      <c:catAx>
        <c:axId val="344510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4508912"/>
        <c:crosses val="autoZero"/>
        <c:auto val="1"/>
        <c:lblAlgn val="ctr"/>
        <c:lblOffset val="100"/>
        <c:noMultiLvlLbl val="0"/>
      </c:catAx>
      <c:valAx>
        <c:axId val="34450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45104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hu-HU" sz="1500" dirty="0"/>
              <a:t>győztes</a:t>
            </a:r>
            <a:r>
              <a:rPr lang="en-US" sz="1500" dirty="0"/>
              <a:t> </a:t>
            </a:r>
            <a:r>
              <a:rPr lang="en-US" sz="1500" dirty="0" err="1"/>
              <a:t>listára</a:t>
            </a:r>
            <a:r>
              <a:rPr lang="en-US" sz="1500" dirty="0"/>
              <a:t> </a:t>
            </a:r>
            <a:r>
              <a:rPr lang="hu-HU" sz="1500" dirty="0"/>
              <a:t>(</a:t>
            </a:r>
            <a:r>
              <a:rPr lang="en-US" sz="1500" dirty="0" err="1"/>
              <a:t>megjelentek</a:t>
            </a:r>
            <a:r>
              <a:rPr lang="en-US" sz="1500" dirty="0"/>
              <a:t> %-a</a:t>
            </a:r>
            <a:r>
              <a:rPr lang="hu-HU" sz="1500" dirty="0"/>
              <a:t>)</a:t>
            </a:r>
            <a:endParaRPr lang="en-US" sz="1500" dirty="0"/>
          </a:p>
        </c:rich>
      </c:tx>
      <c:layout>
        <c:manualLayout>
          <c:xMode val="edge"/>
          <c:yMode val="edge"/>
          <c:x val="0.13357591174674524"/>
          <c:y val="1.29652010261224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FFFF"/>
              </a:solidFill>
              <a:ln>
                <a:solidFill>
                  <a:srgbClr val="003366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'2018'!$A$53:$A$56</c:f>
              <c:strCache>
                <c:ptCount val="4"/>
                <c:pt idx="0">
                  <c:v>Főváros</c:v>
                </c:pt>
                <c:pt idx="1">
                  <c:v>MJV</c:v>
                </c:pt>
                <c:pt idx="2">
                  <c:v>Város</c:v>
                </c:pt>
                <c:pt idx="3">
                  <c:v>Község</c:v>
                </c:pt>
              </c:strCache>
            </c:strRef>
          </c:cat>
          <c:val>
            <c:numRef>
              <c:f>'2018'!$B$53:$B$56</c:f>
              <c:numCache>
                <c:formatCode>General</c:formatCode>
                <c:ptCount val="4"/>
                <c:pt idx="0">
                  <c:v>39.6</c:v>
                </c:pt>
                <c:pt idx="1">
                  <c:v>45.7</c:v>
                </c:pt>
                <c:pt idx="2">
                  <c:v>50.5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2-4C09-B4A3-0D47C2CC8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44504600"/>
        <c:axId val="344510088"/>
      </c:barChart>
      <c:catAx>
        <c:axId val="344504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4510088"/>
        <c:crosses val="autoZero"/>
        <c:auto val="1"/>
        <c:lblAlgn val="ctr"/>
        <c:lblOffset val="100"/>
        <c:noMultiLvlLbl val="0"/>
      </c:catAx>
      <c:valAx>
        <c:axId val="344510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450460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hu-HU" dirty="0"/>
              <a:t>győztes listára szavazat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2.9622460992498753E-2"/>
          <c:y val="0.2314969365028321"/>
          <c:w val="0.76264181461640501"/>
          <c:h val="0.6119560612325110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11-43D0-8E30-564CB3F864C3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11-43D0-8E30-564CB3F864C3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D11-43D0-8E30-564CB3F864C3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D11-43D0-8E30-564CB3F864C3}"/>
              </c:ext>
            </c:extLst>
          </c:dPt>
          <c:dLbls>
            <c:dLbl>
              <c:idx val="0"/>
              <c:layout>
                <c:manualLayout>
                  <c:x val="-0.10189448042585107"/>
                  <c:y val="7.3176321659546018E-2"/>
                </c:manualLayout>
              </c:layout>
              <c:tx>
                <c:rich>
                  <a:bodyPr/>
                  <a:lstStyle/>
                  <a:p>
                    <a:fld id="{4DA77C6D-8B18-468C-A260-39CD3F142DB3}" type="PERCENTAGE">
                      <a:rPr lang="en-US" baseline="0" smtClean="0"/>
                      <a:pPr/>
                      <a:t>[SZÁZALÉK]</a:t>
                    </a:fld>
                    <a:endParaRPr lang="hu-H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D11-43D0-8E30-564CB3F864C3}"/>
                </c:ext>
              </c:extLst>
            </c:dLbl>
            <c:dLbl>
              <c:idx val="1"/>
              <c:layout>
                <c:manualLayout>
                  <c:x val="-0.14077836037876038"/>
                  <c:y val="1.9687031563974351E-2"/>
                </c:manualLayout>
              </c:layout>
              <c:tx>
                <c:rich>
                  <a:bodyPr/>
                  <a:lstStyle/>
                  <a:p>
                    <a:fld id="{341E5F87-B13B-4E4C-9942-9D1DA3B8B45A}" type="PERCENTAGE">
                      <a:rPr lang="en-US" baseline="0" smtClean="0"/>
                      <a:pPr/>
                      <a:t>[SZÁZALÉK]</a:t>
                    </a:fld>
                    <a:endParaRPr lang="hu-H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D11-43D0-8E30-564CB3F864C3}"/>
                </c:ext>
              </c:extLst>
            </c:dLbl>
            <c:dLbl>
              <c:idx val="2"/>
              <c:layout>
                <c:manualLayout>
                  <c:x val="-2.694011216246934E-3"/>
                  <c:y val="-7.1614371978827057E-2"/>
                </c:manualLayout>
              </c:layout>
              <c:tx>
                <c:rich>
                  <a:bodyPr/>
                  <a:lstStyle/>
                  <a:p>
                    <a:fld id="{B5DD5B85-C399-43A9-8E8F-6E8452BCF884}" type="PERCENTAGE">
                      <a:rPr lang="en-US" baseline="0" smtClean="0"/>
                      <a:pPr/>
                      <a:t>[SZÁZALÉK]</a:t>
                    </a:fld>
                    <a:endParaRPr lang="hu-H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D11-43D0-8E30-564CB3F864C3}"/>
                </c:ext>
              </c:extLst>
            </c:dLbl>
            <c:dLbl>
              <c:idx val="3"/>
              <c:layout>
                <c:manualLayout>
                  <c:x val="9.2519406210665955E-2"/>
                  <c:y val="3.8131989852431485E-2"/>
                </c:manualLayout>
              </c:layout>
              <c:tx>
                <c:rich>
                  <a:bodyPr/>
                  <a:lstStyle/>
                  <a:p>
                    <a:fld id="{83D47B51-053F-4BEC-8253-61B8948700B1}" type="PERCENTAGE">
                      <a:rPr lang="en-US" baseline="0" smtClean="0"/>
                      <a:pPr/>
                      <a:t>[SZÁZALÉK]</a:t>
                    </a:fld>
                    <a:endParaRPr lang="hu-HU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D11-43D0-8E30-564CB3F864C3}"/>
                </c:ext>
              </c:extLst>
            </c:dLbl>
            <c:spPr>
              <a:solidFill>
                <a:srgbClr val="FFFFFF">
                  <a:alpha val="75000"/>
                </a:srgbClr>
              </a:solidFill>
              <a:ln w="9525">
                <a:solidFill>
                  <a:srgbClr val="003366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'2018'!$A$53:$A$56</c:f>
              <c:strCache>
                <c:ptCount val="4"/>
                <c:pt idx="0">
                  <c:v>Főváros</c:v>
                </c:pt>
                <c:pt idx="1">
                  <c:v>MJV</c:v>
                </c:pt>
                <c:pt idx="2">
                  <c:v>Város</c:v>
                </c:pt>
                <c:pt idx="3">
                  <c:v>Község</c:v>
                </c:pt>
              </c:strCache>
            </c:strRef>
          </c:cat>
          <c:val>
            <c:numRef>
              <c:f>'2018'!$C$53:$C$56</c:f>
              <c:numCache>
                <c:formatCode>0.00</c:formatCode>
                <c:ptCount val="4"/>
                <c:pt idx="0">
                  <c:v>0.14000000000000001</c:v>
                </c:pt>
                <c:pt idx="1">
                  <c:v>0.19</c:v>
                </c:pt>
                <c:pt idx="2">
                  <c:v>0.34</c:v>
                </c:pt>
                <c:pt idx="3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11-43D0-8E30-564CB3F864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pPr>
            <a:r>
              <a:rPr lang="hu-HU" dirty="0">
                <a:solidFill>
                  <a:schemeClr val="bg2"/>
                </a:solidFill>
              </a:rPr>
              <a:t>Megyék </a:t>
            </a:r>
            <a:r>
              <a:rPr lang="en-US" dirty="0">
                <a:solidFill>
                  <a:schemeClr val="bg2"/>
                </a:solidFill>
              </a:rPr>
              <a:t>l</a:t>
            </a:r>
            <a:r>
              <a:rPr lang="hu-HU" dirty="0" err="1">
                <a:solidFill>
                  <a:schemeClr val="bg2"/>
                </a:solidFill>
              </a:rPr>
              <a:t>akos</a:t>
            </a:r>
            <a:r>
              <a:rPr lang="en-US" dirty="0" err="1">
                <a:solidFill>
                  <a:schemeClr val="bg2"/>
                </a:solidFill>
              </a:rPr>
              <a:t>sá</a:t>
            </a:r>
            <a:r>
              <a:rPr lang="hu-HU" dirty="0" err="1">
                <a:solidFill>
                  <a:schemeClr val="bg2"/>
                </a:solidFill>
              </a:rPr>
              <a:t>gának</a:t>
            </a:r>
            <a:r>
              <a:rPr lang="hu-HU" dirty="0">
                <a:solidFill>
                  <a:schemeClr val="bg2"/>
                </a:solidFill>
              </a:rPr>
              <a:t> </a:t>
            </a:r>
            <a:r>
              <a:rPr lang="en-US" dirty="0" err="1">
                <a:solidFill>
                  <a:schemeClr val="bg2"/>
                </a:solidFill>
              </a:rPr>
              <a:t>változás</a:t>
            </a:r>
            <a:r>
              <a:rPr lang="hu-HU" dirty="0">
                <a:solidFill>
                  <a:schemeClr val="bg2"/>
                </a:solidFill>
              </a:rPr>
              <a:t>a</a:t>
            </a:r>
            <a:r>
              <a:rPr lang="en-US" dirty="0">
                <a:solidFill>
                  <a:schemeClr val="bg2"/>
                </a:solidFill>
              </a:rPr>
              <a:t> 201</a:t>
            </a:r>
            <a:r>
              <a:rPr lang="hu-HU" dirty="0">
                <a:solidFill>
                  <a:schemeClr val="bg2"/>
                </a:solidFill>
              </a:rPr>
              <a:t>8./</a:t>
            </a:r>
            <a:r>
              <a:rPr lang="en-US" dirty="0">
                <a:solidFill>
                  <a:schemeClr val="bg2"/>
                </a:solidFill>
              </a:rPr>
              <a:t>201</a:t>
            </a:r>
            <a:r>
              <a:rPr lang="hu-HU" dirty="0">
                <a:solidFill>
                  <a:schemeClr val="bg2"/>
                </a:solidFill>
              </a:rPr>
              <a:t>0</a:t>
            </a:r>
            <a:r>
              <a:rPr lang="en-US" dirty="0">
                <a:solidFill>
                  <a:schemeClr val="bg2"/>
                </a:solidFill>
              </a:rPr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bg2"/>
              </a:solidFill>
              <a:latin typeface="+mj-lt"/>
              <a:ea typeface="+mj-ea"/>
              <a:cs typeface="+mj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7.5235236220472443E-2"/>
          <c:y val="9.0569553805774278E-2"/>
          <c:w val="0.90254254155730529"/>
          <c:h val="0.741579469233012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összesítés!$F$2</c:f>
              <c:strCache>
                <c:ptCount val="1"/>
                <c:pt idx="0">
                  <c:v>átlag 5 e alatt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összesítés!$A$3:$A$21</c:f>
              <c:strCache>
                <c:ptCount val="19"/>
                <c:pt idx="0">
                  <c:v>Győr-M-S</c:v>
                </c:pt>
                <c:pt idx="1">
                  <c:v>Vas</c:v>
                </c:pt>
                <c:pt idx="2">
                  <c:v>Zala</c:v>
                </c:pt>
                <c:pt idx="3">
                  <c:v>Fejér</c:v>
                </c:pt>
                <c:pt idx="4">
                  <c:v>Kom-Esz</c:v>
                </c:pt>
                <c:pt idx="5">
                  <c:v>Veszprém</c:v>
                </c:pt>
                <c:pt idx="6">
                  <c:v>Baranya</c:v>
                </c:pt>
                <c:pt idx="7">
                  <c:v>Somogy</c:v>
                </c:pt>
                <c:pt idx="8">
                  <c:v>Tolna</c:v>
                </c:pt>
                <c:pt idx="9">
                  <c:v>Szab-Sz-B</c:v>
                </c:pt>
                <c:pt idx="10">
                  <c:v>Hajdú-B</c:v>
                </c:pt>
                <c:pt idx="11">
                  <c:v>Jász-N-Sz</c:v>
                </c:pt>
                <c:pt idx="12">
                  <c:v>Borsod-A-Z</c:v>
                </c:pt>
                <c:pt idx="13">
                  <c:v>Heves</c:v>
                </c:pt>
                <c:pt idx="14">
                  <c:v>Nógrád</c:v>
                </c:pt>
                <c:pt idx="15">
                  <c:v>Bács-Kisk</c:v>
                </c:pt>
                <c:pt idx="16">
                  <c:v>Csongrád</c:v>
                </c:pt>
                <c:pt idx="17">
                  <c:v>Békés</c:v>
                </c:pt>
                <c:pt idx="18">
                  <c:v>Pest</c:v>
                </c:pt>
              </c:strCache>
            </c:strRef>
          </c:cat>
          <c:val>
            <c:numRef>
              <c:f>összesítés!$F$3:$F$21</c:f>
              <c:numCache>
                <c:formatCode>0.0%</c:formatCode>
                <c:ptCount val="19"/>
                <c:pt idx="0">
                  <c:v>1.0348256687096644</c:v>
                </c:pt>
                <c:pt idx="1">
                  <c:v>0.96204132939415044</c:v>
                </c:pt>
                <c:pt idx="2">
                  <c:v>0.96122130294230457</c:v>
                </c:pt>
                <c:pt idx="3">
                  <c:v>0.99897295628944538</c:v>
                </c:pt>
                <c:pt idx="4">
                  <c:v>0.98843774204686496</c:v>
                </c:pt>
                <c:pt idx="5">
                  <c:v>0.9726134488956738</c:v>
                </c:pt>
                <c:pt idx="6">
                  <c:v>0.95572007010334203</c:v>
                </c:pt>
                <c:pt idx="7">
                  <c:v>0.95663727181715552</c:v>
                </c:pt>
                <c:pt idx="8">
                  <c:v>0.94117137636289627</c:v>
                </c:pt>
                <c:pt idx="9">
                  <c:v>1.0147809192364554</c:v>
                </c:pt>
                <c:pt idx="10">
                  <c:v>0.98707817075918003</c:v>
                </c:pt>
                <c:pt idx="11">
                  <c:v>0.95216502339951836</c:v>
                </c:pt>
                <c:pt idx="12">
                  <c:v>0.95158695512810731</c:v>
                </c:pt>
                <c:pt idx="13">
                  <c:v>0.95017154148481098</c:v>
                </c:pt>
                <c:pt idx="14">
                  <c:v>0.94550658545141431</c:v>
                </c:pt>
                <c:pt idx="15">
                  <c:v>0.95973310492867636</c:v>
                </c:pt>
                <c:pt idx="16">
                  <c:v>0.96667332069068768</c:v>
                </c:pt>
                <c:pt idx="17">
                  <c:v>0.92211767063517369</c:v>
                </c:pt>
                <c:pt idx="18">
                  <c:v>1.0299753044366857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64-4166-B4F5-78E112F8941E}"/>
            </c:ext>
          </c:extLst>
        </c:ser>
        <c:ser>
          <c:idx val="1"/>
          <c:order val="1"/>
          <c:tx>
            <c:strRef>
              <c:f>összesítés!$G$2</c:f>
              <c:strCache>
                <c:ptCount val="1"/>
                <c:pt idx="0">
                  <c:v>átlag 5 e fölött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összesítés!$A$3:$A$21</c:f>
              <c:strCache>
                <c:ptCount val="19"/>
                <c:pt idx="0">
                  <c:v>Győr-M-S</c:v>
                </c:pt>
                <c:pt idx="1">
                  <c:v>Vas</c:v>
                </c:pt>
                <c:pt idx="2">
                  <c:v>Zala</c:v>
                </c:pt>
                <c:pt idx="3">
                  <c:v>Fejér</c:v>
                </c:pt>
                <c:pt idx="4">
                  <c:v>Kom-Esz</c:v>
                </c:pt>
                <c:pt idx="5">
                  <c:v>Veszprém</c:v>
                </c:pt>
                <c:pt idx="6">
                  <c:v>Baranya</c:v>
                </c:pt>
                <c:pt idx="7">
                  <c:v>Somogy</c:v>
                </c:pt>
                <c:pt idx="8">
                  <c:v>Tolna</c:v>
                </c:pt>
                <c:pt idx="9">
                  <c:v>Szab-Sz-B</c:v>
                </c:pt>
                <c:pt idx="10">
                  <c:v>Hajdú-B</c:v>
                </c:pt>
                <c:pt idx="11">
                  <c:v>Jász-N-Sz</c:v>
                </c:pt>
                <c:pt idx="12">
                  <c:v>Borsod-A-Z</c:v>
                </c:pt>
                <c:pt idx="13">
                  <c:v>Heves</c:v>
                </c:pt>
                <c:pt idx="14">
                  <c:v>Nógrád</c:v>
                </c:pt>
                <c:pt idx="15">
                  <c:v>Bács-Kisk</c:v>
                </c:pt>
                <c:pt idx="16">
                  <c:v>Csongrád</c:v>
                </c:pt>
                <c:pt idx="17">
                  <c:v>Békés</c:v>
                </c:pt>
                <c:pt idx="18">
                  <c:v>Pest</c:v>
                </c:pt>
              </c:strCache>
            </c:strRef>
          </c:cat>
          <c:val>
            <c:numRef>
              <c:f>összesítés!$G$3:$G$21</c:f>
              <c:numCache>
                <c:formatCode>0.0%</c:formatCode>
                <c:ptCount val="19"/>
                <c:pt idx="0">
                  <c:v>1.0003533682418324</c:v>
                </c:pt>
                <c:pt idx="1">
                  <c:v>0.96425262731246919</c:v>
                </c:pt>
                <c:pt idx="2">
                  <c:v>0.95299928848995674</c:v>
                </c:pt>
                <c:pt idx="3">
                  <c:v>0.97222493291046597</c:v>
                </c:pt>
                <c:pt idx="4">
                  <c:v>0.97163724369490667</c:v>
                </c:pt>
                <c:pt idx="5">
                  <c:v>0.96035647066378826</c:v>
                </c:pt>
                <c:pt idx="6">
                  <c:v>0.96511092150170652</c:v>
                </c:pt>
                <c:pt idx="7">
                  <c:v>0.95690270701188862</c:v>
                </c:pt>
                <c:pt idx="8">
                  <c:v>0.94720020455126563</c:v>
                </c:pt>
                <c:pt idx="9">
                  <c:v>0.98954010470749565</c:v>
                </c:pt>
                <c:pt idx="10">
                  <c:v>0.98344572773303585</c:v>
                </c:pt>
                <c:pt idx="11">
                  <c:v>0.94510803098247043</c:v>
                </c:pt>
                <c:pt idx="12">
                  <c:v>0.93898530798339941</c:v>
                </c:pt>
                <c:pt idx="13">
                  <c:v>0.9498825722273998</c:v>
                </c:pt>
                <c:pt idx="14">
                  <c:v>0.9193631468040272</c:v>
                </c:pt>
                <c:pt idx="15">
                  <c:v>0.9727283320118113</c:v>
                </c:pt>
                <c:pt idx="16">
                  <c:v>0.97507749726253445</c:v>
                </c:pt>
                <c:pt idx="17">
                  <c:v>0.9402598080912089</c:v>
                </c:pt>
                <c:pt idx="18">
                  <c:v>1.0561994328134123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64-4166-B4F5-78E112F89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343010864"/>
        <c:axId val="343009296"/>
      </c:barChart>
      <c:catAx>
        <c:axId val="343010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009296"/>
        <c:crosses val="autoZero"/>
        <c:auto val="1"/>
        <c:lblAlgn val="ctr"/>
        <c:lblOffset val="100"/>
        <c:noMultiLvlLbl val="0"/>
      </c:catAx>
      <c:valAx>
        <c:axId val="34300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01086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344925634295712E-2"/>
          <c:y val="0.1388888888888889"/>
          <c:w val="0.86642125984251972"/>
          <c:h val="0.66801286438157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lakosszámra!$B$1</c:f>
              <c:strCache>
                <c:ptCount val="1"/>
                <c:pt idx="0">
                  <c:v>jogosult db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3888888888889399E-3"/>
                  <c:y val="-1.7500685127707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40-4A07-89C4-BEEB4BB3E178}"/>
                </c:ext>
              </c:extLst>
            </c:dLbl>
            <c:dLbl>
              <c:idx val="3"/>
              <c:layout>
                <c:manualLayout>
                  <c:x val="-1.3888888888888889E-3"/>
                  <c:y val="-2.187585640963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40-4A07-89C4-BEEB4BB3E178}"/>
                </c:ext>
              </c:extLst>
            </c:dLbl>
            <c:dLbl>
              <c:idx val="4"/>
              <c:layout>
                <c:manualLayout>
                  <c:x val="-1.3888888888888889E-3"/>
                  <c:y val="-2.4063442050597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40-4A07-89C4-BEEB4BB3E178}"/>
                </c:ext>
              </c:extLst>
            </c:dLbl>
            <c:dLbl>
              <c:idx val="5"/>
              <c:layout>
                <c:manualLayout>
                  <c:x val="-1.3888888888888889E-3"/>
                  <c:y val="-2.1875856409634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40-4A07-89C4-BEEB4BB3E178}"/>
                </c:ext>
              </c:extLst>
            </c:dLbl>
            <c:dLbl>
              <c:idx val="6"/>
              <c:layout>
                <c:manualLayout>
                  <c:x val="-6.9444444444444441E-3"/>
                  <c:y val="-1.09379282048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40-4A07-89C4-BEEB4BB3E178}"/>
                </c:ext>
              </c:extLst>
            </c:dLbl>
            <c:dLbl>
              <c:idx val="7"/>
              <c:layout>
                <c:manualLayout>
                  <c:x val="-6.9444444444445464E-3"/>
                  <c:y val="-1.9688270768671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40-4A07-89C4-BEEB4BB3E178}"/>
                </c:ext>
              </c:extLst>
            </c:dLbl>
            <c:dLbl>
              <c:idx val="8"/>
              <c:layout>
                <c:manualLayout>
                  <c:x val="-6.9444444444445464E-3"/>
                  <c:y val="-1.7500685127707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540-4A07-89C4-BEEB4BB3E178}"/>
                </c:ext>
              </c:extLst>
            </c:dLbl>
            <c:dLbl>
              <c:idx val="9"/>
              <c:layout>
                <c:manualLayout>
                  <c:x val="-6.9444444444444441E-3"/>
                  <c:y val="-1.9688270768671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40-4A07-89C4-BEEB4BB3E1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lakosszámra!$A$2:$A$11</c:f>
              <c:strCache>
                <c:ptCount val="10"/>
                <c:pt idx="0">
                  <c:v>500 alatt</c:v>
                </c:pt>
                <c:pt idx="1">
                  <c:v>500-1000</c:v>
                </c:pt>
                <c:pt idx="2">
                  <c:v>1001-1500</c:v>
                </c:pt>
                <c:pt idx="3">
                  <c:v>1501-2000</c:v>
                </c:pt>
                <c:pt idx="4">
                  <c:v>2001-2500</c:v>
                </c:pt>
                <c:pt idx="5">
                  <c:v>2501-3000</c:v>
                </c:pt>
                <c:pt idx="6">
                  <c:v>3001-3500</c:v>
                </c:pt>
                <c:pt idx="7">
                  <c:v>3501-4000</c:v>
                </c:pt>
                <c:pt idx="8">
                  <c:v>4001-4500</c:v>
                </c:pt>
                <c:pt idx="9">
                  <c:v>4501-5000</c:v>
                </c:pt>
              </c:strCache>
            </c:strRef>
          </c:cat>
          <c:val>
            <c:numRef>
              <c:f>lakosszámra!$B$2:$B$11</c:f>
              <c:numCache>
                <c:formatCode>#,##0</c:formatCode>
                <c:ptCount val="10"/>
                <c:pt idx="0">
                  <c:v>1078</c:v>
                </c:pt>
                <c:pt idx="1">
                  <c:v>669</c:v>
                </c:pt>
                <c:pt idx="2">
                  <c:v>371</c:v>
                </c:pt>
                <c:pt idx="3">
                  <c:v>255</c:v>
                </c:pt>
                <c:pt idx="4">
                  <c:v>182</c:v>
                </c:pt>
                <c:pt idx="5">
                  <c:v>118</c:v>
                </c:pt>
                <c:pt idx="6">
                  <c:v>74</c:v>
                </c:pt>
                <c:pt idx="7">
                  <c:v>55</c:v>
                </c:pt>
                <c:pt idx="8">
                  <c:v>38</c:v>
                </c:pt>
                <c:pt idx="9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40-4A07-89C4-BEEB4BB3E178}"/>
            </c:ext>
          </c:extLst>
        </c:ser>
        <c:ser>
          <c:idx val="1"/>
          <c:order val="1"/>
          <c:tx>
            <c:strRef>
              <c:f>lakosszámra!$C$1</c:f>
              <c:strCache>
                <c:ptCount val="1"/>
                <c:pt idx="0">
                  <c:v>nyert tel db</c:v>
                </c:pt>
              </c:strCache>
            </c:strRef>
          </c:tx>
          <c:spPr>
            <a:solidFill>
              <a:srgbClr val="66FF99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388888888888838E-3"/>
                  <c:y val="-8.75034256385389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40-4A07-89C4-BEEB4BB3E1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lakosszámra!$A$2:$A$11</c:f>
              <c:strCache>
                <c:ptCount val="10"/>
                <c:pt idx="0">
                  <c:v>500 alatt</c:v>
                </c:pt>
                <c:pt idx="1">
                  <c:v>500-1000</c:v>
                </c:pt>
                <c:pt idx="2">
                  <c:v>1001-1500</c:v>
                </c:pt>
                <c:pt idx="3">
                  <c:v>1501-2000</c:v>
                </c:pt>
                <c:pt idx="4">
                  <c:v>2001-2500</c:v>
                </c:pt>
                <c:pt idx="5">
                  <c:v>2501-3000</c:v>
                </c:pt>
                <c:pt idx="6">
                  <c:v>3001-3500</c:v>
                </c:pt>
                <c:pt idx="7">
                  <c:v>3501-4000</c:v>
                </c:pt>
                <c:pt idx="8">
                  <c:v>4001-4500</c:v>
                </c:pt>
                <c:pt idx="9">
                  <c:v>4501-5000</c:v>
                </c:pt>
              </c:strCache>
            </c:strRef>
          </c:cat>
          <c:val>
            <c:numRef>
              <c:f>lakosszámra!$C$2:$C$11</c:f>
              <c:numCache>
                <c:formatCode>General</c:formatCode>
                <c:ptCount val="10"/>
                <c:pt idx="0">
                  <c:v>724</c:v>
                </c:pt>
                <c:pt idx="1">
                  <c:v>582</c:v>
                </c:pt>
                <c:pt idx="2">
                  <c:v>329</c:v>
                </c:pt>
                <c:pt idx="3">
                  <c:v>233</c:v>
                </c:pt>
                <c:pt idx="4">
                  <c:v>165</c:v>
                </c:pt>
                <c:pt idx="5">
                  <c:v>108</c:v>
                </c:pt>
                <c:pt idx="6">
                  <c:v>71</c:v>
                </c:pt>
                <c:pt idx="7">
                  <c:v>53</c:v>
                </c:pt>
                <c:pt idx="8">
                  <c:v>37</c:v>
                </c:pt>
                <c:pt idx="9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40-4A07-89C4-BEEB4BB3E178}"/>
            </c:ext>
          </c:extLst>
        </c:ser>
        <c:ser>
          <c:idx val="2"/>
          <c:order val="2"/>
          <c:tx>
            <c:strRef>
              <c:f>lakosszámra!$D$1</c:f>
              <c:strCache>
                <c:ptCount val="1"/>
                <c:pt idx="0">
                  <c:v>jogosult e fő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lakosszámra!$A$2:$A$11</c:f>
              <c:strCache>
                <c:ptCount val="10"/>
                <c:pt idx="0">
                  <c:v>500 alatt</c:v>
                </c:pt>
                <c:pt idx="1">
                  <c:v>500-1000</c:v>
                </c:pt>
                <c:pt idx="2">
                  <c:v>1001-1500</c:v>
                </c:pt>
                <c:pt idx="3">
                  <c:v>1501-2000</c:v>
                </c:pt>
                <c:pt idx="4">
                  <c:v>2001-2500</c:v>
                </c:pt>
                <c:pt idx="5">
                  <c:v>2501-3000</c:v>
                </c:pt>
                <c:pt idx="6">
                  <c:v>3001-3500</c:v>
                </c:pt>
                <c:pt idx="7">
                  <c:v>3501-4000</c:v>
                </c:pt>
                <c:pt idx="8">
                  <c:v>4001-4500</c:v>
                </c:pt>
                <c:pt idx="9">
                  <c:v>4501-5000</c:v>
                </c:pt>
              </c:strCache>
            </c:strRef>
          </c:cat>
          <c:val>
            <c:numRef>
              <c:f>lakosszámra!$D$2:$D$11</c:f>
              <c:numCache>
                <c:formatCode>General</c:formatCode>
                <c:ptCount val="10"/>
                <c:pt idx="0">
                  <c:v>283</c:v>
                </c:pt>
                <c:pt idx="1">
                  <c:v>482</c:v>
                </c:pt>
                <c:pt idx="2">
                  <c:v>453</c:v>
                </c:pt>
                <c:pt idx="3">
                  <c:v>443</c:v>
                </c:pt>
                <c:pt idx="4">
                  <c:v>405</c:v>
                </c:pt>
                <c:pt idx="5">
                  <c:v>322</c:v>
                </c:pt>
                <c:pt idx="6">
                  <c:v>238</c:v>
                </c:pt>
                <c:pt idx="7">
                  <c:v>206</c:v>
                </c:pt>
                <c:pt idx="8">
                  <c:v>162</c:v>
                </c:pt>
                <c:pt idx="9">
                  <c:v>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540-4A07-89C4-BEEB4BB3E1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008512"/>
        <c:axId val="343136136"/>
      </c:barChart>
      <c:lineChart>
        <c:grouping val="standard"/>
        <c:varyColors val="0"/>
        <c:ser>
          <c:idx val="3"/>
          <c:order val="3"/>
          <c:tx>
            <c:strRef>
              <c:f>lakosszámra!$E$1</c:f>
              <c:strCache>
                <c:ptCount val="1"/>
                <c:pt idx="0">
                  <c:v>nyert %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5462668816039986E-17"/>
                  <c:y val="-2.84386133325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540-4A07-89C4-BEEB4BB3E178}"/>
                </c:ext>
              </c:extLst>
            </c:dLbl>
            <c:dLbl>
              <c:idx val="2"/>
              <c:layout>
                <c:manualLayout>
                  <c:x val="0"/>
                  <c:y val="-3.0626198973488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540-4A07-89C4-BEEB4BB3E178}"/>
                </c:ext>
              </c:extLst>
            </c:dLbl>
            <c:dLbl>
              <c:idx val="3"/>
              <c:layout>
                <c:manualLayout>
                  <c:x val="-5.0925337632079971E-17"/>
                  <c:y val="-2.84386133325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540-4A07-89C4-BEEB4BB3E178}"/>
                </c:ext>
              </c:extLst>
            </c:dLbl>
            <c:dLbl>
              <c:idx val="4"/>
              <c:layout>
                <c:manualLayout>
                  <c:x val="-6.9444444444443938E-3"/>
                  <c:y val="-1.9688270768671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540-4A07-89C4-BEEB4BB3E178}"/>
                </c:ext>
              </c:extLst>
            </c:dLbl>
            <c:dLbl>
              <c:idx val="5"/>
              <c:layout>
                <c:manualLayout>
                  <c:x val="-8.3333333333333332E-3"/>
                  <c:y val="-2.84386133325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540-4A07-89C4-BEEB4BB3E178}"/>
                </c:ext>
              </c:extLst>
            </c:dLbl>
            <c:dLbl>
              <c:idx val="6"/>
              <c:layout>
                <c:manualLayout>
                  <c:x val="0"/>
                  <c:y val="-3.9376541537342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540-4A07-89C4-BEEB4BB3E178}"/>
                </c:ext>
              </c:extLst>
            </c:dLbl>
            <c:dLbl>
              <c:idx val="7"/>
              <c:layout>
                <c:manualLayout>
                  <c:x val="-8.3333333333334356E-3"/>
                  <c:y val="-3.718895589637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540-4A07-89C4-BEEB4BB3E178}"/>
                </c:ext>
              </c:extLst>
            </c:dLbl>
            <c:dLbl>
              <c:idx val="8"/>
              <c:layout>
                <c:manualLayout>
                  <c:x val="0"/>
                  <c:y val="-3.281378461445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540-4A07-89C4-BEEB4BB3E1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lakosszámra!$A$2:$A$11</c:f>
              <c:strCache>
                <c:ptCount val="10"/>
                <c:pt idx="0">
                  <c:v>500 alatt</c:v>
                </c:pt>
                <c:pt idx="1">
                  <c:v>500-1000</c:v>
                </c:pt>
                <c:pt idx="2">
                  <c:v>1001-1500</c:v>
                </c:pt>
                <c:pt idx="3">
                  <c:v>1501-2000</c:v>
                </c:pt>
                <c:pt idx="4">
                  <c:v>2001-2500</c:v>
                </c:pt>
                <c:pt idx="5">
                  <c:v>2501-3000</c:v>
                </c:pt>
                <c:pt idx="6">
                  <c:v>3001-3500</c:v>
                </c:pt>
                <c:pt idx="7">
                  <c:v>3501-4000</c:v>
                </c:pt>
                <c:pt idx="8">
                  <c:v>4001-4500</c:v>
                </c:pt>
                <c:pt idx="9">
                  <c:v>4501-5000</c:v>
                </c:pt>
              </c:strCache>
            </c:strRef>
          </c:cat>
          <c:val>
            <c:numRef>
              <c:f>lakosszámra!$E$2:$E$11</c:f>
              <c:numCache>
                <c:formatCode>0%</c:formatCode>
                <c:ptCount val="10"/>
                <c:pt idx="0">
                  <c:v>0.67161410018552881</c:v>
                </c:pt>
                <c:pt idx="1">
                  <c:v>0.8699551569506726</c:v>
                </c:pt>
                <c:pt idx="2">
                  <c:v>0.8867924528301887</c:v>
                </c:pt>
                <c:pt idx="3">
                  <c:v>0.9137254901960784</c:v>
                </c:pt>
                <c:pt idx="4">
                  <c:v>0.90659340659340659</c:v>
                </c:pt>
                <c:pt idx="5">
                  <c:v>0.9152542372881356</c:v>
                </c:pt>
                <c:pt idx="6">
                  <c:v>0.95945945945945943</c:v>
                </c:pt>
                <c:pt idx="7">
                  <c:v>0.96363636363636362</c:v>
                </c:pt>
                <c:pt idx="8">
                  <c:v>0.97368421052631582</c:v>
                </c:pt>
                <c:pt idx="9">
                  <c:v>0.87878787878787878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540-4A07-89C4-BEEB4BB3E1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134568"/>
        <c:axId val="343136920"/>
      </c:lineChart>
      <c:catAx>
        <c:axId val="34300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6136"/>
        <c:crosses val="autoZero"/>
        <c:auto val="1"/>
        <c:lblAlgn val="ctr"/>
        <c:lblOffset val="100"/>
        <c:noMultiLvlLbl val="0"/>
      </c:catAx>
      <c:valAx>
        <c:axId val="343136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008512"/>
        <c:crosses val="autoZero"/>
        <c:crossBetween val="between"/>
      </c:valAx>
      <c:valAx>
        <c:axId val="34313692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4568"/>
        <c:crosses val="max"/>
        <c:crossBetween val="between"/>
      </c:valAx>
      <c:catAx>
        <c:axId val="343134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31369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339895013123343E-2"/>
          <c:y val="1.9096675415573063E-2"/>
          <c:w val="0.84132020997375323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178258967629065E-2"/>
          <c:y val="0.10893042272937985"/>
          <c:w val="0.89532174103237094"/>
          <c:h val="0.721673251588052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lakosszámra!$G$1</c:f>
              <c:strCache>
                <c:ptCount val="1"/>
                <c:pt idx="0">
                  <c:v>nyert M Ft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9444444444444441E-3"/>
                  <c:y val="-2.07738266795467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14-4B8F-84B2-555A4FCCDD4D}"/>
                </c:ext>
              </c:extLst>
            </c:dLbl>
            <c:dLbl>
              <c:idx val="1"/>
              <c:layout>
                <c:manualLayout>
                  <c:x val="-9.7222222222222484E-3"/>
                  <c:y val="-1.8696444011592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14-4B8F-84B2-555A4FCCDD4D}"/>
                </c:ext>
              </c:extLst>
            </c:dLbl>
            <c:dLbl>
              <c:idx val="2"/>
              <c:layout>
                <c:manualLayout>
                  <c:x val="-9.7222222222222727E-3"/>
                  <c:y val="-6.23214800386433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14-4B8F-84B2-555A4FCCDD4D}"/>
                </c:ext>
              </c:extLst>
            </c:dLbl>
            <c:dLbl>
              <c:idx val="3"/>
              <c:layout>
                <c:manualLayout>
                  <c:x val="-4.1666666666667178E-3"/>
                  <c:y val="-2.0773826679549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14-4B8F-84B2-555A4FCCDD4D}"/>
                </c:ext>
              </c:extLst>
            </c:dLbl>
            <c:dLbl>
              <c:idx val="4"/>
              <c:layout>
                <c:manualLayout>
                  <c:x val="-6.94444444444449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14-4B8F-84B2-555A4FCCDD4D}"/>
                </c:ext>
              </c:extLst>
            </c:dLbl>
            <c:dLbl>
              <c:idx val="5"/>
              <c:layout>
                <c:manualLayout>
                  <c:x val="-2.7777777777777779E-3"/>
                  <c:y val="-1.0386913339773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14-4B8F-84B2-555A4FCCDD4D}"/>
                </c:ext>
              </c:extLst>
            </c:dLbl>
            <c:dLbl>
              <c:idx val="6"/>
              <c:layout>
                <c:manualLayout>
                  <c:x val="-1.388888888888899E-2"/>
                  <c:y val="8.309530671818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014-4B8F-84B2-555A4FCCDD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lakosszámra!$A$2:$A$11</c:f>
              <c:strCache>
                <c:ptCount val="10"/>
                <c:pt idx="0">
                  <c:v>500 alatt</c:v>
                </c:pt>
                <c:pt idx="1">
                  <c:v>500-1000</c:v>
                </c:pt>
                <c:pt idx="2">
                  <c:v>1001-1500</c:v>
                </c:pt>
                <c:pt idx="3">
                  <c:v>1501-2000</c:v>
                </c:pt>
                <c:pt idx="4">
                  <c:v>2001-2500</c:v>
                </c:pt>
                <c:pt idx="5">
                  <c:v>2501-3000</c:v>
                </c:pt>
                <c:pt idx="6">
                  <c:v>3001-3500</c:v>
                </c:pt>
                <c:pt idx="7">
                  <c:v>3501-4000</c:v>
                </c:pt>
                <c:pt idx="8">
                  <c:v>4001-4500</c:v>
                </c:pt>
                <c:pt idx="9">
                  <c:v>4501-5000</c:v>
                </c:pt>
              </c:strCache>
            </c:strRef>
          </c:cat>
          <c:val>
            <c:numRef>
              <c:f>lakosszámra!$G$2:$G$11</c:f>
              <c:numCache>
                <c:formatCode>#,##0</c:formatCode>
                <c:ptCount val="10"/>
                <c:pt idx="0">
                  <c:v>12314</c:v>
                </c:pt>
                <c:pt idx="1">
                  <c:v>13641</c:v>
                </c:pt>
                <c:pt idx="2">
                  <c:v>8769</c:v>
                </c:pt>
                <c:pt idx="3">
                  <c:v>6652</c:v>
                </c:pt>
                <c:pt idx="4">
                  <c:v>5285</c:v>
                </c:pt>
                <c:pt idx="5">
                  <c:v>3654</c:v>
                </c:pt>
                <c:pt idx="6">
                  <c:v>2679</c:v>
                </c:pt>
                <c:pt idx="7">
                  <c:v>2072</c:v>
                </c:pt>
                <c:pt idx="8">
                  <c:v>1195</c:v>
                </c:pt>
                <c:pt idx="9">
                  <c:v>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014-4B8F-84B2-555A4FCCDD4D}"/>
            </c:ext>
          </c:extLst>
        </c:ser>
        <c:ser>
          <c:idx val="1"/>
          <c:order val="1"/>
          <c:tx>
            <c:strRef>
              <c:f>lakosszámra!$H$1</c:f>
              <c:strCache>
                <c:ptCount val="1"/>
                <c:pt idx="0">
                  <c:v>Ft/jogosult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888888888889015E-3"/>
                  <c:y val="-2.4928592015457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014-4B8F-84B2-555A4FCCDD4D}"/>
                </c:ext>
              </c:extLst>
            </c:dLbl>
            <c:dLbl>
              <c:idx val="1"/>
              <c:layout>
                <c:manualLayout>
                  <c:x val="2.7777777777777779E-3"/>
                  <c:y val="-1.8696444011592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14-4B8F-84B2-555A4FCCDD4D}"/>
                </c:ext>
              </c:extLst>
            </c:dLbl>
            <c:dLbl>
              <c:idx val="4"/>
              <c:layout>
                <c:manualLayout>
                  <c:x val="-4.1666666666666666E-3"/>
                  <c:y val="-2.7005974683411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014-4B8F-84B2-555A4FCCDD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lakosszámra!$A$2:$A$11</c:f>
              <c:strCache>
                <c:ptCount val="10"/>
                <c:pt idx="0">
                  <c:v>500 alatt</c:v>
                </c:pt>
                <c:pt idx="1">
                  <c:v>500-1000</c:v>
                </c:pt>
                <c:pt idx="2">
                  <c:v>1001-1500</c:v>
                </c:pt>
                <c:pt idx="3">
                  <c:v>1501-2000</c:v>
                </c:pt>
                <c:pt idx="4">
                  <c:v>2001-2500</c:v>
                </c:pt>
                <c:pt idx="5">
                  <c:v>2501-3000</c:v>
                </c:pt>
                <c:pt idx="6">
                  <c:v>3001-3500</c:v>
                </c:pt>
                <c:pt idx="7">
                  <c:v>3501-4000</c:v>
                </c:pt>
                <c:pt idx="8">
                  <c:v>4001-4500</c:v>
                </c:pt>
                <c:pt idx="9">
                  <c:v>4501-5000</c:v>
                </c:pt>
              </c:strCache>
            </c:strRef>
          </c:cat>
          <c:val>
            <c:numRef>
              <c:f>lakosszámra!$H$2:$H$11</c:f>
              <c:numCache>
                <c:formatCode>#,##0</c:formatCode>
                <c:ptCount val="10"/>
                <c:pt idx="0">
                  <c:v>43445.017951459085</c:v>
                </c:pt>
                <c:pt idx="1">
                  <c:v>28317.989159070195</c:v>
                </c:pt>
                <c:pt idx="2">
                  <c:v>19336.987104229054</c:v>
                </c:pt>
                <c:pt idx="3">
                  <c:v>15024.867516792468</c:v>
                </c:pt>
                <c:pt idx="4">
                  <c:v>13060.636575023598</c:v>
                </c:pt>
                <c:pt idx="5">
                  <c:v>11360.911901860327</c:v>
                </c:pt>
                <c:pt idx="6">
                  <c:v>11234.315139390432</c:v>
                </c:pt>
                <c:pt idx="7">
                  <c:v>10078.747043571744</c:v>
                </c:pt>
                <c:pt idx="8">
                  <c:v>7374.10083385282</c:v>
                </c:pt>
                <c:pt idx="9">
                  <c:v>5229.1709219359827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014-4B8F-84B2-555A4FCCD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135352"/>
        <c:axId val="343133784"/>
      </c:barChart>
      <c:catAx>
        <c:axId val="343135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3784"/>
        <c:crosses val="autoZero"/>
        <c:auto val="1"/>
        <c:lblAlgn val="ctr"/>
        <c:lblOffset val="100"/>
        <c:noMultiLvlLbl val="0"/>
      </c:catAx>
      <c:valAx>
        <c:axId val="343133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5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506058617672791"/>
          <c:y val="2.8355934674832269E-2"/>
          <c:w val="0.32654549431321084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47594050743664E-2"/>
          <c:y val="0.15277777777777779"/>
          <c:w val="0.8479352580927384"/>
          <c:h val="0.64962561971420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megyére!$B$1</c:f>
              <c:strCache>
                <c:ptCount val="1"/>
                <c:pt idx="0">
                  <c:v>jogosult db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megyére!$A$2:$A$21</c:f>
              <c:strCache>
                <c:ptCount val="20"/>
                <c:pt idx="1">
                  <c:v>Bács</c:v>
                </c:pt>
                <c:pt idx="2">
                  <c:v>Baranya</c:v>
                </c:pt>
                <c:pt idx="3">
                  <c:v>Békés</c:v>
                </c:pt>
                <c:pt idx="4">
                  <c:v>Borsod</c:v>
                </c:pt>
                <c:pt idx="5">
                  <c:v>Csong</c:v>
                </c:pt>
                <c:pt idx="6">
                  <c:v>Fejér</c:v>
                </c:pt>
                <c:pt idx="7">
                  <c:v>GyőrMS</c:v>
                </c:pt>
                <c:pt idx="8">
                  <c:v>Hajdú</c:v>
                </c:pt>
                <c:pt idx="9">
                  <c:v>Heves</c:v>
                </c:pt>
                <c:pt idx="10">
                  <c:v>JászNSz</c:v>
                </c:pt>
                <c:pt idx="11">
                  <c:v>Kom-Esz</c:v>
                </c:pt>
                <c:pt idx="12">
                  <c:v>Nógrád</c:v>
                </c:pt>
                <c:pt idx="13">
                  <c:v>Pest</c:v>
                </c:pt>
                <c:pt idx="14">
                  <c:v>Somogy</c:v>
                </c:pt>
                <c:pt idx="15">
                  <c:v>Szabolcs</c:v>
                </c:pt>
                <c:pt idx="16">
                  <c:v>Tolna</c:v>
                </c:pt>
                <c:pt idx="17">
                  <c:v>Vas</c:v>
                </c:pt>
                <c:pt idx="18">
                  <c:v>Veszp</c:v>
                </c:pt>
                <c:pt idx="19">
                  <c:v>Zala</c:v>
                </c:pt>
              </c:strCache>
            </c:strRef>
          </c:cat>
          <c:val>
            <c:numRef>
              <c:f>megyére!$B$2:$B$21</c:f>
              <c:numCache>
                <c:formatCode>General</c:formatCode>
                <c:ptCount val="20"/>
                <c:pt idx="1">
                  <c:v>100</c:v>
                </c:pt>
                <c:pt idx="2">
                  <c:v>294</c:v>
                </c:pt>
                <c:pt idx="3">
                  <c:v>57</c:v>
                </c:pt>
                <c:pt idx="4">
                  <c:v>339</c:v>
                </c:pt>
                <c:pt idx="5">
                  <c:v>49</c:v>
                </c:pt>
                <c:pt idx="6">
                  <c:v>95</c:v>
                </c:pt>
                <c:pt idx="7">
                  <c:v>176</c:v>
                </c:pt>
                <c:pt idx="8">
                  <c:v>61</c:v>
                </c:pt>
                <c:pt idx="9">
                  <c:v>115</c:v>
                </c:pt>
                <c:pt idx="10">
                  <c:v>57</c:v>
                </c:pt>
                <c:pt idx="11">
                  <c:v>65</c:v>
                </c:pt>
                <c:pt idx="12">
                  <c:v>126</c:v>
                </c:pt>
                <c:pt idx="13">
                  <c:v>119</c:v>
                </c:pt>
                <c:pt idx="14">
                  <c:v>238</c:v>
                </c:pt>
                <c:pt idx="15">
                  <c:v>211</c:v>
                </c:pt>
                <c:pt idx="16">
                  <c:v>101</c:v>
                </c:pt>
                <c:pt idx="17">
                  <c:v>210</c:v>
                </c:pt>
                <c:pt idx="18">
                  <c:v>207</c:v>
                </c:pt>
                <c:pt idx="19">
                  <c:v>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6-46F1-A0AE-C0B7D5415274}"/>
            </c:ext>
          </c:extLst>
        </c:ser>
        <c:ser>
          <c:idx val="1"/>
          <c:order val="1"/>
          <c:tx>
            <c:strRef>
              <c:f>megyére!$C$1</c:f>
              <c:strCache>
                <c:ptCount val="1"/>
                <c:pt idx="0">
                  <c:v>nyert tel db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megyére!$A$2:$A$21</c:f>
              <c:strCache>
                <c:ptCount val="20"/>
                <c:pt idx="1">
                  <c:v>Bács</c:v>
                </c:pt>
                <c:pt idx="2">
                  <c:v>Baranya</c:v>
                </c:pt>
                <c:pt idx="3">
                  <c:v>Békés</c:v>
                </c:pt>
                <c:pt idx="4">
                  <c:v>Borsod</c:v>
                </c:pt>
                <c:pt idx="5">
                  <c:v>Csong</c:v>
                </c:pt>
                <c:pt idx="6">
                  <c:v>Fejér</c:v>
                </c:pt>
                <c:pt idx="7">
                  <c:v>GyőrMS</c:v>
                </c:pt>
                <c:pt idx="8">
                  <c:v>Hajdú</c:v>
                </c:pt>
                <c:pt idx="9">
                  <c:v>Heves</c:v>
                </c:pt>
                <c:pt idx="10">
                  <c:v>JászNSz</c:v>
                </c:pt>
                <c:pt idx="11">
                  <c:v>Kom-Esz</c:v>
                </c:pt>
                <c:pt idx="12">
                  <c:v>Nógrád</c:v>
                </c:pt>
                <c:pt idx="13">
                  <c:v>Pest</c:v>
                </c:pt>
                <c:pt idx="14">
                  <c:v>Somogy</c:v>
                </c:pt>
                <c:pt idx="15">
                  <c:v>Szabolcs</c:v>
                </c:pt>
                <c:pt idx="16">
                  <c:v>Tolna</c:v>
                </c:pt>
                <c:pt idx="17">
                  <c:v>Vas</c:v>
                </c:pt>
                <c:pt idx="18">
                  <c:v>Veszp</c:v>
                </c:pt>
                <c:pt idx="19">
                  <c:v>Zala</c:v>
                </c:pt>
              </c:strCache>
            </c:strRef>
          </c:cat>
          <c:val>
            <c:numRef>
              <c:f>megyére!$C$2:$C$21</c:f>
              <c:numCache>
                <c:formatCode>General</c:formatCode>
                <c:ptCount val="20"/>
                <c:pt idx="1">
                  <c:v>93</c:v>
                </c:pt>
                <c:pt idx="2">
                  <c:v>188</c:v>
                </c:pt>
                <c:pt idx="3">
                  <c:v>50</c:v>
                </c:pt>
                <c:pt idx="4">
                  <c:v>265</c:v>
                </c:pt>
                <c:pt idx="5">
                  <c:v>45</c:v>
                </c:pt>
                <c:pt idx="6">
                  <c:v>86</c:v>
                </c:pt>
                <c:pt idx="7">
                  <c:v>165</c:v>
                </c:pt>
                <c:pt idx="8">
                  <c:v>58</c:v>
                </c:pt>
                <c:pt idx="9">
                  <c:v>104</c:v>
                </c:pt>
                <c:pt idx="10">
                  <c:v>55</c:v>
                </c:pt>
                <c:pt idx="11">
                  <c:v>56</c:v>
                </c:pt>
                <c:pt idx="12">
                  <c:v>111</c:v>
                </c:pt>
                <c:pt idx="13">
                  <c:v>112</c:v>
                </c:pt>
                <c:pt idx="14">
                  <c:v>207</c:v>
                </c:pt>
                <c:pt idx="15">
                  <c:v>180</c:v>
                </c:pt>
                <c:pt idx="16">
                  <c:v>89</c:v>
                </c:pt>
                <c:pt idx="17">
                  <c:v>147</c:v>
                </c:pt>
                <c:pt idx="18">
                  <c:v>154</c:v>
                </c:pt>
                <c:pt idx="19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86-46F1-A0AE-C0B7D5415274}"/>
            </c:ext>
          </c:extLst>
        </c:ser>
        <c:ser>
          <c:idx val="2"/>
          <c:order val="2"/>
          <c:tx>
            <c:strRef>
              <c:f>megyére!$D$1</c:f>
              <c:strCache>
                <c:ptCount val="1"/>
                <c:pt idx="0">
                  <c:v>jogosult e fő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megyére!$A$2:$A$21</c:f>
              <c:strCache>
                <c:ptCount val="20"/>
                <c:pt idx="1">
                  <c:v>Bács</c:v>
                </c:pt>
                <c:pt idx="2">
                  <c:v>Baranya</c:v>
                </c:pt>
                <c:pt idx="3">
                  <c:v>Békés</c:v>
                </c:pt>
                <c:pt idx="4">
                  <c:v>Borsod</c:v>
                </c:pt>
                <c:pt idx="5">
                  <c:v>Csong</c:v>
                </c:pt>
                <c:pt idx="6">
                  <c:v>Fejér</c:v>
                </c:pt>
                <c:pt idx="7">
                  <c:v>GyőrMS</c:v>
                </c:pt>
                <c:pt idx="8">
                  <c:v>Hajdú</c:v>
                </c:pt>
                <c:pt idx="9">
                  <c:v>Heves</c:v>
                </c:pt>
                <c:pt idx="10">
                  <c:v>JászNSz</c:v>
                </c:pt>
                <c:pt idx="11">
                  <c:v>Kom-Esz</c:v>
                </c:pt>
                <c:pt idx="12">
                  <c:v>Nógrád</c:v>
                </c:pt>
                <c:pt idx="13">
                  <c:v>Pest</c:v>
                </c:pt>
                <c:pt idx="14">
                  <c:v>Somogy</c:v>
                </c:pt>
                <c:pt idx="15">
                  <c:v>Szabolcs</c:v>
                </c:pt>
                <c:pt idx="16">
                  <c:v>Tolna</c:v>
                </c:pt>
                <c:pt idx="17">
                  <c:v>Vas</c:v>
                </c:pt>
                <c:pt idx="18">
                  <c:v>Veszp</c:v>
                </c:pt>
                <c:pt idx="19">
                  <c:v>Zala</c:v>
                </c:pt>
              </c:strCache>
            </c:strRef>
          </c:cat>
          <c:val>
            <c:numRef>
              <c:f>megyére!$D$2:$D$21</c:f>
              <c:numCache>
                <c:formatCode>General</c:formatCode>
                <c:ptCount val="20"/>
                <c:pt idx="1">
                  <c:v>181</c:v>
                </c:pt>
                <c:pt idx="2">
                  <c:v>158</c:v>
                </c:pt>
                <c:pt idx="3">
                  <c:v>101</c:v>
                </c:pt>
                <c:pt idx="4">
                  <c:v>312</c:v>
                </c:pt>
                <c:pt idx="5">
                  <c:v>97</c:v>
                </c:pt>
                <c:pt idx="6">
                  <c:v>188</c:v>
                </c:pt>
                <c:pt idx="7">
                  <c:v>204</c:v>
                </c:pt>
                <c:pt idx="8">
                  <c:v>109</c:v>
                </c:pt>
                <c:pt idx="9">
                  <c:v>175</c:v>
                </c:pt>
                <c:pt idx="10">
                  <c:v>105</c:v>
                </c:pt>
                <c:pt idx="11">
                  <c:v>106</c:v>
                </c:pt>
                <c:pt idx="12">
                  <c:v>119</c:v>
                </c:pt>
                <c:pt idx="13">
                  <c:v>278</c:v>
                </c:pt>
                <c:pt idx="14">
                  <c:v>180</c:v>
                </c:pt>
                <c:pt idx="15">
                  <c:v>310</c:v>
                </c:pt>
                <c:pt idx="16">
                  <c:v>109</c:v>
                </c:pt>
                <c:pt idx="17">
                  <c:v>120</c:v>
                </c:pt>
                <c:pt idx="18">
                  <c:v>158</c:v>
                </c:pt>
                <c:pt idx="1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86-46F1-A0AE-C0B7D5415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133000"/>
        <c:axId val="343133392"/>
      </c:barChart>
      <c:lineChart>
        <c:grouping val="standard"/>
        <c:varyColors val="0"/>
        <c:ser>
          <c:idx val="3"/>
          <c:order val="3"/>
          <c:tx>
            <c:strRef>
              <c:f>megyére!$E$1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2.7777777777777776E-2"/>
                  <c:y val="-1.8790639072429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86-46F1-A0AE-C0B7D5415274}"/>
                </c:ext>
              </c:extLst>
            </c:dLbl>
            <c:dLbl>
              <c:idx val="2"/>
              <c:layout>
                <c:manualLayout>
                  <c:x val="-1.6666666666666666E-2"/>
                  <c:y val="1.14832505208114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673556430446197E-2"/>
                      <c:h val="4.11097425929043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A86-46F1-A0AE-C0B7D5415274}"/>
                </c:ext>
              </c:extLst>
            </c:dLbl>
            <c:dLbl>
              <c:idx val="3"/>
              <c:layout>
                <c:manualLayout>
                  <c:x val="-1.8055555555555554E-2"/>
                  <c:y val="-2.505418542990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86-46F1-A0AE-C0B7D5415274}"/>
                </c:ext>
              </c:extLst>
            </c:dLbl>
            <c:dLbl>
              <c:idx val="5"/>
              <c:layout>
                <c:manualLayout>
                  <c:x val="-2.361111111111111E-2"/>
                  <c:y val="-2.505418542990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86-46F1-A0AE-C0B7D5415274}"/>
                </c:ext>
              </c:extLst>
            </c:dLbl>
            <c:dLbl>
              <c:idx val="6"/>
              <c:layout>
                <c:manualLayout>
                  <c:x val="-1.9444444444444445E-2"/>
                  <c:y val="-2.0878487858255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86-46F1-A0AE-C0B7D5415274}"/>
                </c:ext>
              </c:extLst>
            </c:dLbl>
            <c:dLbl>
              <c:idx val="7"/>
              <c:layout>
                <c:manualLayout>
                  <c:x val="-2.2222222222222272E-2"/>
                  <c:y val="-2.7142034215731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86-46F1-A0AE-C0B7D5415274}"/>
                </c:ext>
              </c:extLst>
            </c:dLbl>
            <c:dLbl>
              <c:idx val="8"/>
              <c:layout>
                <c:manualLayout>
                  <c:x val="-2.5000000000000001E-2"/>
                  <c:y val="-3.1317731787382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86-46F1-A0AE-C0B7D5415274}"/>
                </c:ext>
              </c:extLst>
            </c:dLbl>
            <c:dLbl>
              <c:idx val="9"/>
              <c:layout>
                <c:manualLayout>
                  <c:x val="-3.4722222222222224E-2"/>
                  <c:y val="-3.34055805732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A86-46F1-A0AE-C0B7D5415274}"/>
                </c:ext>
              </c:extLst>
            </c:dLbl>
            <c:dLbl>
              <c:idx val="10"/>
              <c:layout>
                <c:manualLayout>
                  <c:x val="-1.5277777777777777E-2"/>
                  <c:y val="-2.5054185429906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A86-46F1-A0AE-C0B7D5415274}"/>
                </c:ext>
              </c:extLst>
            </c:dLbl>
            <c:dLbl>
              <c:idx val="11"/>
              <c:layout>
                <c:manualLayout>
                  <c:x val="-2.6388888888888889E-2"/>
                  <c:y val="-3.34055805732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A86-46F1-A0AE-C0B7D5415274}"/>
                </c:ext>
              </c:extLst>
            </c:dLbl>
            <c:dLbl>
              <c:idx val="12"/>
              <c:layout>
                <c:manualLayout>
                  <c:x val="-2.9166666666666667E-2"/>
                  <c:y val="-3.34055805732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A86-46F1-A0AE-C0B7D5415274}"/>
                </c:ext>
              </c:extLst>
            </c:dLbl>
            <c:dLbl>
              <c:idx val="13"/>
              <c:layout>
                <c:manualLayout>
                  <c:x val="-2.5000000000000001E-2"/>
                  <c:y val="-2.505418542990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A86-46F1-A0AE-C0B7D5415274}"/>
                </c:ext>
              </c:extLst>
            </c:dLbl>
            <c:dLbl>
              <c:idx val="14"/>
              <c:layout>
                <c:manualLayout>
                  <c:x val="-2.7777777777777776E-2"/>
                  <c:y val="-3.9669126930684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A86-46F1-A0AE-C0B7D5415274}"/>
                </c:ext>
              </c:extLst>
            </c:dLbl>
            <c:dLbl>
              <c:idx val="15"/>
              <c:layout>
                <c:manualLayout>
                  <c:x val="-3.8888888888888994E-2"/>
                  <c:y val="-2.5054185429906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A86-46F1-A0AE-C0B7D5415274}"/>
                </c:ext>
              </c:extLst>
            </c:dLbl>
            <c:dLbl>
              <c:idx val="16"/>
              <c:layout>
                <c:manualLayout>
                  <c:x val="-1.8055555555555554E-2"/>
                  <c:y val="-2.2966336644080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A86-46F1-A0AE-C0B7D5415274}"/>
                </c:ext>
              </c:extLst>
            </c:dLbl>
            <c:dLbl>
              <c:idx val="17"/>
              <c:layout>
                <c:manualLayout>
                  <c:x val="-2.9166666666666667E-2"/>
                  <c:y val="1.8790639072429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A86-46F1-A0AE-C0B7D5415274}"/>
                </c:ext>
              </c:extLst>
            </c:dLbl>
            <c:dLbl>
              <c:idx val="18"/>
              <c:layout>
                <c:manualLayout>
                  <c:x val="-2.3611111111111215E-2"/>
                  <c:y val="3.1317731787382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A86-46F1-A0AE-C0B7D5415274}"/>
                </c:ext>
              </c:extLst>
            </c:dLbl>
            <c:dLbl>
              <c:idx val="19"/>
              <c:layout>
                <c:manualLayout>
                  <c:x val="-9.7222222222222224E-3"/>
                  <c:y val="1.0439243929127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86-46F1-A0AE-C0B7D54152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megyére!$A$2:$A$21</c:f>
              <c:strCache>
                <c:ptCount val="20"/>
                <c:pt idx="1">
                  <c:v>Bács</c:v>
                </c:pt>
                <c:pt idx="2">
                  <c:v>Baranya</c:v>
                </c:pt>
                <c:pt idx="3">
                  <c:v>Békés</c:v>
                </c:pt>
                <c:pt idx="4">
                  <c:v>Borsod</c:v>
                </c:pt>
                <c:pt idx="5">
                  <c:v>Csong</c:v>
                </c:pt>
                <c:pt idx="6">
                  <c:v>Fejér</c:v>
                </c:pt>
                <c:pt idx="7">
                  <c:v>GyőrMS</c:v>
                </c:pt>
                <c:pt idx="8">
                  <c:v>Hajdú</c:v>
                </c:pt>
                <c:pt idx="9">
                  <c:v>Heves</c:v>
                </c:pt>
                <c:pt idx="10">
                  <c:v>JászNSz</c:v>
                </c:pt>
                <c:pt idx="11">
                  <c:v>Kom-Esz</c:v>
                </c:pt>
                <c:pt idx="12">
                  <c:v>Nógrád</c:v>
                </c:pt>
                <c:pt idx="13">
                  <c:v>Pest</c:v>
                </c:pt>
                <c:pt idx="14">
                  <c:v>Somogy</c:v>
                </c:pt>
                <c:pt idx="15">
                  <c:v>Szabolcs</c:v>
                </c:pt>
                <c:pt idx="16">
                  <c:v>Tolna</c:v>
                </c:pt>
                <c:pt idx="17">
                  <c:v>Vas</c:v>
                </c:pt>
                <c:pt idx="18">
                  <c:v>Veszp</c:v>
                </c:pt>
                <c:pt idx="19">
                  <c:v>Zala</c:v>
                </c:pt>
              </c:strCache>
            </c:strRef>
          </c:cat>
          <c:val>
            <c:numRef>
              <c:f>megyére!$E$2:$E$21</c:f>
              <c:numCache>
                <c:formatCode>0%</c:formatCode>
                <c:ptCount val="20"/>
                <c:pt idx="1">
                  <c:v>0.93</c:v>
                </c:pt>
                <c:pt idx="2">
                  <c:v>0.63945578231292521</c:v>
                </c:pt>
                <c:pt idx="3">
                  <c:v>0.8771929824561403</c:v>
                </c:pt>
                <c:pt idx="4">
                  <c:v>0.78171091445427732</c:v>
                </c:pt>
                <c:pt idx="5">
                  <c:v>0.91836734693877553</c:v>
                </c:pt>
                <c:pt idx="6">
                  <c:v>0.90526315789473688</c:v>
                </c:pt>
                <c:pt idx="7">
                  <c:v>0.9375</c:v>
                </c:pt>
                <c:pt idx="8">
                  <c:v>0.95081967213114749</c:v>
                </c:pt>
                <c:pt idx="9">
                  <c:v>0.90434782608695652</c:v>
                </c:pt>
                <c:pt idx="10">
                  <c:v>0.96491228070175439</c:v>
                </c:pt>
                <c:pt idx="11">
                  <c:v>0.86153846153846159</c:v>
                </c:pt>
                <c:pt idx="12">
                  <c:v>0.88095238095238093</c:v>
                </c:pt>
                <c:pt idx="13">
                  <c:v>0.94117647058823528</c:v>
                </c:pt>
                <c:pt idx="14">
                  <c:v>0.86974789915966388</c:v>
                </c:pt>
                <c:pt idx="15">
                  <c:v>0.85308056872037918</c:v>
                </c:pt>
                <c:pt idx="16">
                  <c:v>0.88118811881188119</c:v>
                </c:pt>
                <c:pt idx="17">
                  <c:v>0.7</c:v>
                </c:pt>
                <c:pt idx="18">
                  <c:v>0.7439613526570048</c:v>
                </c:pt>
                <c:pt idx="19">
                  <c:v>0.65612648221343872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5A86-46F1-A0AE-C0B7D5415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136528"/>
        <c:axId val="343134960"/>
      </c:lineChart>
      <c:catAx>
        <c:axId val="34313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3392"/>
        <c:crosses val="autoZero"/>
        <c:auto val="1"/>
        <c:lblAlgn val="ctr"/>
        <c:lblOffset val="100"/>
        <c:noMultiLvlLbl val="0"/>
      </c:catAx>
      <c:valAx>
        <c:axId val="34313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3000"/>
        <c:crosses val="autoZero"/>
        <c:crossBetween val="between"/>
      </c:valAx>
      <c:valAx>
        <c:axId val="343134960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6528"/>
        <c:crosses val="max"/>
        <c:crossBetween val="between"/>
      </c:valAx>
      <c:catAx>
        <c:axId val="343136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31349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13167104111989"/>
          <c:y val="2.372630504520264E-2"/>
          <c:w val="0.769736439195100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400481189851277E-2"/>
          <c:y val="0.15959500887384431"/>
          <c:w val="0.85921062992125985"/>
          <c:h val="0.649625619714202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megyére!$B$47</c:f>
              <c:strCache>
                <c:ptCount val="1"/>
                <c:pt idx="0">
                  <c:v>nyert MFt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megyére!$A$48:$A$66</c:f>
              <c:strCache>
                <c:ptCount val="19"/>
                <c:pt idx="0">
                  <c:v>Bács</c:v>
                </c:pt>
                <c:pt idx="1">
                  <c:v>Baranya</c:v>
                </c:pt>
                <c:pt idx="2">
                  <c:v>Békés</c:v>
                </c:pt>
                <c:pt idx="3">
                  <c:v>Borsod</c:v>
                </c:pt>
                <c:pt idx="4">
                  <c:v>Csong</c:v>
                </c:pt>
                <c:pt idx="5">
                  <c:v>Fejér</c:v>
                </c:pt>
                <c:pt idx="6">
                  <c:v>GyőrMS</c:v>
                </c:pt>
                <c:pt idx="7">
                  <c:v>Hajdú</c:v>
                </c:pt>
                <c:pt idx="8">
                  <c:v>Heves</c:v>
                </c:pt>
                <c:pt idx="9">
                  <c:v>JászNSz</c:v>
                </c:pt>
                <c:pt idx="10">
                  <c:v>Kom-Esz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</c:v>
                </c:pt>
                <c:pt idx="15">
                  <c:v>Tolna</c:v>
                </c:pt>
                <c:pt idx="16">
                  <c:v>Vas</c:v>
                </c:pt>
                <c:pt idx="17">
                  <c:v>Veszp</c:v>
                </c:pt>
                <c:pt idx="18">
                  <c:v>Zala</c:v>
                </c:pt>
              </c:strCache>
            </c:strRef>
          </c:cat>
          <c:val>
            <c:numRef>
              <c:f>megyére!$B$48:$B$66</c:f>
              <c:numCache>
                <c:formatCode>#,##0</c:formatCode>
                <c:ptCount val="19"/>
                <c:pt idx="0">
                  <c:v>3038</c:v>
                </c:pt>
                <c:pt idx="1">
                  <c:v>3209</c:v>
                </c:pt>
                <c:pt idx="2">
                  <c:v>1356</c:v>
                </c:pt>
                <c:pt idx="3">
                  <c:v>5790</c:v>
                </c:pt>
                <c:pt idx="4">
                  <c:v>1470</c:v>
                </c:pt>
                <c:pt idx="5">
                  <c:v>2753</c:v>
                </c:pt>
                <c:pt idx="6">
                  <c:v>4802</c:v>
                </c:pt>
                <c:pt idx="7">
                  <c:v>1746</c:v>
                </c:pt>
                <c:pt idx="8">
                  <c:v>3217</c:v>
                </c:pt>
                <c:pt idx="9">
                  <c:v>1378</c:v>
                </c:pt>
                <c:pt idx="10">
                  <c:v>1324</c:v>
                </c:pt>
                <c:pt idx="11">
                  <c:v>2131</c:v>
                </c:pt>
                <c:pt idx="12">
                  <c:v>4682</c:v>
                </c:pt>
                <c:pt idx="13">
                  <c:v>3647</c:v>
                </c:pt>
                <c:pt idx="14">
                  <c:v>5804</c:v>
                </c:pt>
                <c:pt idx="15">
                  <c:v>2115</c:v>
                </c:pt>
                <c:pt idx="16">
                  <c:v>2713</c:v>
                </c:pt>
                <c:pt idx="17">
                  <c:v>2879</c:v>
                </c:pt>
                <c:pt idx="18">
                  <c:v>3026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0-4894-9D82-6AE99A4F71B4}"/>
            </c:ext>
          </c:extLst>
        </c:ser>
        <c:ser>
          <c:idx val="1"/>
          <c:order val="1"/>
          <c:tx>
            <c:strRef>
              <c:f>megyére!$C$47</c:f>
              <c:strCache>
                <c:ptCount val="1"/>
                <c:pt idx="0">
                  <c:v>Ft/jogosult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megyére!$A$48:$A$66</c:f>
              <c:strCache>
                <c:ptCount val="19"/>
                <c:pt idx="0">
                  <c:v>Bács</c:v>
                </c:pt>
                <c:pt idx="1">
                  <c:v>Baranya</c:v>
                </c:pt>
                <c:pt idx="2">
                  <c:v>Békés</c:v>
                </c:pt>
                <c:pt idx="3">
                  <c:v>Borsod</c:v>
                </c:pt>
                <c:pt idx="4">
                  <c:v>Csong</c:v>
                </c:pt>
                <c:pt idx="5">
                  <c:v>Fejér</c:v>
                </c:pt>
                <c:pt idx="6">
                  <c:v>GyőrMS</c:v>
                </c:pt>
                <c:pt idx="7">
                  <c:v>Hajdú</c:v>
                </c:pt>
                <c:pt idx="8">
                  <c:v>Heves</c:v>
                </c:pt>
                <c:pt idx="9">
                  <c:v>JászNSz</c:v>
                </c:pt>
                <c:pt idx="10">
                  <c:v>Kom-Esz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</c:v>
                </c:pt>
                <c:pt idx="15">
                  <c:v>Tolna</c:v>
                </c:pt>
                <c:pt idx="16">
                  <c:v>Vas</c:v>
                </c:pt>
                <c:pt idx="17">
                  <c:v>Veszp</c:v>
                </c:pt>
                <c:pt idx="18">
                  <c:v>Zala</c:v>
                </c:pt>
              </c:strCache>
            </c:strRef>
          </c:cat>
          <c:val>
            <c:numRef>
              <c:f>megyére!$C$48:$C$66</c:f>
              <c:numCache>
                <c:formatCode>#,##0</c:formatCode>
                <c:ptCount val="19"/>
                <c:pt idx="0">
                  <c:v>16736.263373034675</c:v>
                </c:pt>
                <c:pt idx="1">
                  <c:v>20291.761254054876</c:v>
                </c:pt>
                <c:pt idx="2">
                  <c:v>13395.106242159023</c:v>
                </c:pt>
                <c:pt idx="3">
                  <c:v>18574.480780705639</c:v>
                </c:pt>
                <c:pt idx="4">
                  <c:v>15177.953764029282</c:v>
                </c:pt>
                <c:pt idx="5">
                  <c:v>14665.068584365428</c:v>
                </c:pt>
                <c:pt idx="6">
                  <c:v>23543.832123945871</c:v>
                </c:pt>
                <c:pt idx="7">
                  <c:v>15939.237363179083</c:v>
                </c:pt>
                <c:pt idx="8">
                  <c:v>18379.391314780642</c:v>
                </c:pt>
                <c:pt idx="9">
                  <c:v>13151.239251390996</c:v>
                </c:pt>
                <c:pt idx="10">
                  <c:v>12500</c:v>
                </c:pt>
                <c:pt idx="11">
                  <c:v>17969.02009393472</c:v>
                </c:pt>
                <c:pt idx="12">
                  <c:v>16830.526448226898</c:v>
                </c:pt>
                <c:pt idx="13">
                  <c:v>20301.149489270505</c:v>
                </c:pt>
                <c:pt idx="14">
                  <c:v>18707.43365855388</c:v>
                </c:pt>
                <c:pt idx="15">
                  <c:v>19461.160492463976</c:v>
                </c:pt>
                <c:pt idx="16">
                  <c:v>22578.604836964663</c:v>
                </c:pt>
                <c:pt idx="17">
                  <c:v>18221.173015702232</c:v>
                </c:pt>
                <c:pt idx="18">
                  <c:v>21560.999244723753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0-4894-9D82-6AE99A4F71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132608"/>
        <c:axId val="343135744"/>
      </c:barChart>
      <c:catAx>
        <c:axId val="34313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5744"/>
        <c:crosses val="autoZero"/>
        <c:auto val="1"/>
        <c:lblAlgn val="ctr"/>
        <c:lblOffset val="100"/>
        <c:noMultiLvlLbl val="0"/>
      </c:catAx>
      <c:valAx>
        <c:axId val="343135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289676290463694"/>
          <c:y val="2.8355934674832269E-2"/>
          <c:w val="0.31976202974628171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12379702537183E-2"/>
          <c:y val="7.9939073474000977E-2"/>
          <c:w val="0.92921511373578303"/>
          <c:h val="0.756502997809214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megyére!$B$25</c:f>
              <c:strCache>
                <c:ptCount val="1"/>
                <c:pt idx="0">
                  <c:v>nyert db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3888888888889143E-3"/>
                  <c:y val="-1.7356816513849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01-479F-BA59-D676FAECD6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megyére!$A$26:$A$44</c:f>
              <c:strCache>
                <c:ptCount val="19"/>
                <c:pt idx="0">
                  <c:v>Bács</c:v>
                </c:pt>
                <c:pt idx="1">
                  <c:v>Baranya</c:v>
                </c:pt>
                <c:pt idx="2">
                  <c:v>Békés</c:v>
                </c:pt>
                <c:pt idx="3">
                  <c:v>Borsod</c:v>
                </c:pt>
                <c:pt idx="4">
                  <c:v>Csong</c:v>
                </c:pt>
                <c:pt idx="5">
                  <c:v>Fejér</c:v>
                </c:pt>
                <c:pt idx="6">
                  <c:v>GyőrMS</c:v>
                </c:pt>
                <c:pt idx="7">
                  <c:v>Hajdú</c:v>
                </c:pt>
                <c:pt idx="8">
                  <c:v>Heves</c:v>
                </c:pt>
                <c:pt idx="9">
                  <c:v>JászNSz</c:v>
                </c:pt>
                <c:pt idx="10">
                  <c:v>Kom-Esz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</c:v>
                </c:pt>
                <c:pt idx="15">
                  <c:v>Tolna</c:v>
                </c:pt>
                <c:pt idx="16">
                  <c:v>Vas</c:v>
                </c:pt>
                <c:pt idx="17">
                  <c:v>Veszp</c:v>
                </c:pt>
                <c:pt idx="18">
                  <c:v>Zala</c:v>
                </c:pt>
              </c:strCache>
            </c:strRef>
          </c:cat>
          <c:val>
            <c:numRef>
              <c:f>megyére!$B$26:$B$44</c:f>
              <c:numCache>
                <c:formatCode>General</c:formatCode>
                <c:ptCount val="19"/>
                <c:pt idx="0">
                  <c:v>243</c:v>
                </c:pt>
                <c:pt idx="1">
                  <c:v>336</c:v>
                </c:pt>
                <c:pt idx="2">
                  <c:v>130</c:v>
                </c:pt>
                <c:pt idx="3">
                  <c:v>580</c:v>
                </c:pt>
                <c:pt idx="4">
                  <c:v>137</c:v>
                </c:pt>
                <c:pt idx="5">
                  <c:v>254</c:v>
                </c:pt>
                <c:pt idx="6">
                  <c:v>408</c:v>
                </c:pt>
                <c:pt idx="7">
                  <c:v>167</c:v>
                </c:pt>
                <c:pt idx="8">
                  <c:v>290</c:v>
                </c:pt>
                <c:pt idx="9">
                  <c:v>134</c:v>
                </c:pt>
                <c:pt idx="10">
                  <c:v>121</c:v>
                </c:pt>
                <c:pt idx="11">
                  <c:v>242</c:v>
                </c:pt>
                <c:pt idx="12">
                  <c:v>334</c:v>
                </c:pt>
                <c:pt idx="13">
                  <c:v>356</c:v>
                </c:pt>
                <c:pt idx="14">
                  <c:v>417</c:v>
                </c:pt>
                <c:pt idx="15">
                  <c:v>224</c:v>
                </c:pt>
                <c:pt idx="16">
                  <c:v>236</c:v>
                </c:pt>
                <c:pt idx="17">
                  <c:v>313</c:v>
                </c:pt>
                <c:pt idx="18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01-479F-BA59-D676FAECD67C}"/>
            </c:ext>
          </c:extLst>
        </c:ser>
        <c:ser>
          <c:idx val="1"/>
          <c:order val="1"/>
          <c:tx>
            <c:strRef>
              <c:f>megyére!$C$25</c:f>
              <c:strCache>
                <c:ptCount val="1"/>
                <c:pt idx="0">
                  <c:v>átl db/tel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5555555555555679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01-479F-BA59-D676FAECD67C}"/>
                </c:ext>
              </c:extLst>
            </c:dLbl>
            <c:dLbl>
              <c:idx val="1"/>
              <c:layout>
                <c:manualLayout>
                  <c:x val="1.2500000000000001E-2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C01-479F-BA59-D676FAECD67C}"/>
                </c:ext>
              </c:extLst>
            </c:dLbl>
            <c:dLbl>
              <c:idx val="2"/>
              <c:layout>
                <c:manualLayout>
                  <c:x val="1.1111111111111086E-2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01-479F-BA59-D676FAECD67C}"/>
                </c:ext>
              </c:extLst>
            </c:dLbl>
            <c:dLbl>
              <c:idx val="3"/>
              <c:layout>
                <c:manualLayout>
                  <c:x val="8.3333333333333332E-3"/>
                  <c:y val="-2.16960206423131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01-479F-BA59-D676FAECD67C}"/>
                </c:ext>
              </c:extLst>
            </c:dLbl>
            <c:dLbl>
              <c:idx val="4"/>
              <c:layout>
                <c:manualLayout>
                  <c:x val="6.9444444444444441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C01-479F-BA59-D676FAECD67C}"/>
                </c:ext>
              </c:extLst>
            </c:dLbl>
            <c:dLbl>
              <c:idx val="5"/>
              <c:layout>
                <c:manualLayout>
                  <c:x val="5.5555555555555046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01-479F-BA59-D676FAECD67C}"/>
                </c:ext>
              </c:extLst>
            </c:dLbl>
            <c:dLbl>
              <c:idx val="6"/>
              <c:layout>
                <c:manualLayout>
                  <c:x val="4.1666666666666154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C01-479F-BA59-D676FAECD67C}"/>
                </c:ext>
              </c:extLst>
            </c:dLbl>
            <c:dLbl>
              <c:idx val="7"/>
              <c:layout>
                <c:manualLayout>
                  <c:x val="9.7222222222221721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01-479F-BA59-D676FAECD67C}"/>
                </c:ext>
              </c:extLst>
            </c:dLbl>
            <c:dLbl>
              <c:idx val="8"/>
              <c:layout>
                <c:manualLayout>
                  <c:x val="6.9444444444444441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C01-479F-BA59-D676FAECD67C}"/>
                </c:ext>
              </c:extLst>
            </c:dLbl>
            <c:dLbl>
              <c:idx val="9"/>
              <c:layout>
                <c:manualLayout>
                  <c:x val="6.9444444444444441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C01-479F-BA59-D676FAECD67C}"/>
                </c:ext>
              </c:extLst>
            </c:dLbl>
            <c:dLbl>
              <c:idx val="10"/>
              <c:layout>
                <c:manualLayout>
                  <c:x val="5.5555555555555558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C01-479F-BA59-D676FAECD67C}"/>
                </c:ext>
              </c:extLst>
            </c:dLbl>
            <c:dLbl>
              <c:idx val="11"/>
              <c:layout>
                <c:manualLayout>
                  <c:x val="4.1666666666666666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C01-479F-BA59-D676FAECD67C}"/>
                </c:ext>
              </c:extLst>
            </c:dLbl>
            <c:dLbl>
              <c:idx val="12"/>
              <c:layout>
                <c:manualLayout>
                  <c:x val="9.72222222222212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C01-479F-BA59-D676FAECD67C}"/>
                </c:ext>
              </c:extLst>
            </c:dLbl>
            <c:dLbl>
              <c:idx val="13"/>
              <c:layout>
                <c:manualLayout>
                  <c:x val="8.3333333333332309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C01-479F-BA59-D676FAECD67C}"/>
                </c:ext>
              </c:extLst>
            </c:dLbl>
            <c:dLbl>
              <c:idx val="14"/>
              <c:layout>
                <c:manualLayout>
                  <c:x val="6.9444444444443426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C01-479F-BA59-D676FAECD67C}"/>
                </c:ext>
              </c:extLst>
            </c:dLbl>
            <c:dLbl>
              <c:idx val="15"/>
              <c:layout>
                <c:manualLayout>
                  <c:x val="4.1666666666665651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C01-479F-BA59-D676FAECD67C}"/>
                </c:ext>
              </c:extLst>
            </c:dLbl>
            <c:dLbl>
              <c:idx val="16"/>
              <c:layout>
                <c:manualLayout>
                  <c:x val="2.777777777777676E-3"/>
                  <c:y val="-4.33920412846246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C01-479F-BA59-D676FAECD67C}"/>
                </c:ext>
              </c:extLst>
            </c:dLbl>
            <c:dLbl>
              <c:idx val="17"/>
              <c:layout>
                <c:manualLayout>
                  <c:x val="4.1666666666664628E-3"/>
                  <c:y val="-2.169602064231154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C01-479F-BA59-D676FAECD67C}"/>
                </c:ext>
              </c:extLst>
            </c:dLbl>
            <c:dLbl>
              <c:idx val="18"/>
              <c:layout>
                <c:manualLayout>
                  <c:x val="1.3888888888886851E-3"/>
                  <c:y val="-4.33920412846230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C01-479F-BA59-D676FAECD6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megyére!$A$26:$A$44</c:f>
              <c:strCache>
                <c:ptCount val="19"/>
                <c:pt idx="0">
                  <c:v>Bács</c:v>
                </c:pt>
                <c:pt idx="1">
                  <c:v>Baranya</c:v>
                </c:pt>
                <c:pt idx="2">
                  <c:v>Békés</c:v>
                </c:pt>
                <c:pt idx="3">
                  <c:v>Borsod</c:v>
                </c:pt>
                <c:pt idx="4">
                  <c:v>Csong</c:v>
                </c:pt>
                <c:pt idx="5">
                  <c:v>Fejér</c:v>
                </c:pt>
                <c:pt idx="6">
                  <c:v>GyőrMS</c:v>
                </c:pt>
                <c:pt idx="7">
                  <c:v>Hajdú</c:v>
                </c:pt>
                <c:pt idx="8">
                  <c:v>Heves</c:v>
                </c:pt>
                <c:pt idx="9">
                  <c:v>JászNSz</c:v>
                </c:pt>
                <c:pt idx="10">
                  <c:v>Kom-Esz</c:v>
                </c:pt>
                <c:pt idx="11">
                  <c:v>Nógrád</c:v>
                </c:pt>
                <c:pt idx="12">
                  <c:v>Pest</c:v>
                </c:pt>
                <c:pt idx="13">
                  <c:v>Somogy</c:v>
                </c:pt>
                <c:pt idx="14">
                  <c:v>Szabolcs</c:v>
                </c:pt>
                <c:pt idx="15">
                  <c:v>Tolna</c:v>
                </c:pt>
                <c:pt idx="16">
                  <c:v>Vas</c:v>
                </c:pt>
                <c:pt idx="17">
                  <c:v>Veszp</c:v>
                </c:pt>
                <c:pt idx="18">
                  <c:v>Zala</c:v>
                </c:pt>
              </c:strCache>
            </c:strRef>
          </c:cat>
          <c:val>
            <c:numRef>
              <c:f>megyére!$C$26:$C$44</c:f>
              <c:numCache>
                <c:formatCode>0.0</c:formatCode>
                <c:ptCount val="19"/>
                <c:pt idx="0">
                  <c:v>2.6129032258064515</c:v>
                </c:pt>
                <c:pt idx="1">
                  <c:v>1.7872340425531914</c:v>
                </c:pt>
                <c:pt idx="2">
                  <c:v>2.6</c:v>
                </c:pt>
                <c:pt idx="3">
                  <c:v>2.1886792452830188</c:v>
                </c:pt>
                <c:pt idx="4">
                  <c:v>3.0444444444444443</c:v>
                </c:pt>
                <c:pt idx="5">
                  <c:v>2.9534883720930232</c:v>
                </c:pt>
                <c:pt idx="6">
                  <c:v>2.4727272727272727</c:v>
                </c:pt>
                <c:pt idx="7">
                  <c:v>2.8793103448275863</c:v>
                </c:pt>
                <c:pt idx="8">
                  <c:v>2.7884615384615383</c:v>
                </c:pt>
                <c:pt idx="9">
                  <c:v>2.4363636363636365</c:v>
                </c:pt>
                <c:pt idx="10">
                  <c:v>2.1607142857142856</c:v>
                </c:pt>
                <c:pt idx="11">
                  <c:v>2.1801801801801801</c:v>
                </c:pt>
                <c:pt idx="12">
                  <c:v>2.9821428571428572</c:v>
                </c:pt>
                <c:pt idx="13">
                  <c:v>1.7198067632850242</c:v>
                </c:pt>
                <c:pt idx="14">
                  <c:v>2.3166666666666669</c:v>
                </c:pt>
                <c:pt idx="15">
                  <c:v>2.5168539325842696</c:v>
                </c:pt>
                <c:pt idx="16">
                  <c:v>1.6054421768707483</c:v>
                </c:pt>
                <c:pt idx="17">
                  <c:v>2.0324675324675323</c:v>
                </c:pt>
                <c:pt idx="18">
                  <c:v>1.572289156626506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9C01-479F-BA59-D676FAECD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130648"/>
        <c:axId val="343134176"/>
      </c:barChart>
      <c:catAx>
        <c:axId val="343130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4176"/>
        <c:crosses val="autoZero"/>
        <c:auto val="1"/>
        <c:lblAlgn val="ctr"/>
        <c:lblOffset val="100"/>
        <c:noMultiLvlLbl val="0"/>
      </c:catAx>
      <c:valAx>
        <c:axId val="34313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0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883333333333338"/>
          <c:y val="6.0763342082239678E-2"/>
          <c:w val="0.24344422572178478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384842519685041E-2"/>
          <c:y val="6.0504261160620097E-2"/>
          <c:w val="0.89496336395450571"/>
          <c:h val="0.765338408703902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'nem nyertek'!$B$1</c:f>
              <c:strCache>
                <c:ptCount val="1"/>
                <c:pt idx="0">
                  <c:v>falu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'nem nyertek'!$A$2:$A$20</c:f>
              <c:strCache>
                <c:ptCount val="19"/>
                <c:pt idx="0">
                  <c:v>Jász-N-Sz</c:v>
                </c:pt>
                <c:pt idx="1">
                  <c:v>Hajdú</c:v>
                </c:pt>
                <c:pt idx="2">
                  <c:v>Csongrád</c:v>
                </c:pt>
                <c:pt idx="3">
                  <c:v>Bács</c:v>
                </c:pt>
                <c:pt idx="4">
                  <c:v>Békés</c:v>
                </c:pt>
                <c:pt idx="5">
                  <c:v>Pest</c:v>
                </c:pt>
                <c:pt idx="6">
                  <c:v>Fejér</c:v>
                </c:pt>
                <c:pt idx="7">
                  <c:v>Kom-Esz</c:v>
                </c:pt>
                <c:pt idx="8">
                  <c:v>Győr-M-S</c:v>
                </c:pt>
                <c:pt idx="9">
                  <c:v>Heves</c:v>
                </c:pt>
                <c:pt idx="10">
                  <c:v>Tolna</c:v>
                </c:pt>
                <c:pt idx="11">
                  <c:v>Nógrád</c:v>
                </c:pt>
                <c:pt idx="12">
                  <c:v>Somogy</c:v>
                </c:pt>
                <c:pt idx="13">
                  <c:v>Szabolcs</c:v>
                </c:pt>
                <c:pt idx="14">
                  <c:v>Veszprém</c:v>
                </c:pt>
                <c:pt idx="15">
                  <c:v>Vas</c:v>
                </c:pt>
                <c:pt idx="16">
                  <c:v>Borsod</c:v>
                </c:pt>
                <c:pt idx="17">
                  <c:v>Zala</c:v>
                </c:pt>
                <c:pt idx="18">
                  <c:v>Baranya</c:v>
                </c:pt>
              </c:strCache>
            </c:strRef>
          </c:cat>
          <c:val>
            <c:numRef>
              <c:f>'nem nyertek'!$B$2:$B$20</c:f>
              <c:numCache>
                <c:formatCode>General</c:formatCode>
                <c:ptCount val="1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9</c:v>
                </c:pt>
                <c:pt idx="7">
                  <c:v>9</c:v>
                </c:pt>
                <c:pt idx="8">
                  <c:v>11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31</c:v>
                </c:pt>
                <c:pt idx="13">
                  <c:v>31</c:v>
                </c:pt>
                <c:pt idx="14">
                  <c:v>53</c:v>
                </c:pt>
                <c:pt idx="15">
                  <c:v>63</c:v>
                </c:pt>
                <c:pt idx="16">
                  <c:v>74</c:v>
                </c:pt>
                <c:pt idx="17">
                  <c:v>87</c:v>
                </c:pt>
                <c:pt idx="18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8F-4E02-9EEB-FB023F973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131824"/>
        <c:axId val="343132216"/>
      </c:barChart>
      <c:lineChart>
        <c:grouping val="standard"/>
        <c:varyColors val="0"/>
        <c:ser>
          <c:idx val="1"/>
          <c:order val="1"/>
          <c:tx>
            <c:strRef>
              <c:f>'nem nyertek'!$D$1</c:f>
              <c:strCache>
                <c:ptCount val="1"/>
                <c:pt idx="0">
                  <c:v>ebből kedv %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'nem nyertek'!$A$2:$A$20</c:f>
              <c:strCache>
                <c:ptCount val="19"/>
                <c:pt idx="0">
                  <c:v>Jász-N-Sz</c:v>
                </c:pt>
                <c:pt idx="1">
                  <c:v>Hajdú</c:v>
                </c:pt>
                <c:pt idx="2">
                  <c:v>Csongrád</c:v>
                </c:pt>
                <c:pt idx="3">
                  <c:v>Bács</c:v>
                </c:pt>
                <c:pt idx="4">
                  <c:v>Békés</c:v>
                </c:pt>
                <c:pt idx="5">
                  <c:v>Pest</c:v>
                </c:pt>
                <c:pt idx="6">
                  <c:v>Fejér</c:v>
                </c:pt>
                <c:pt idx="7">
                  <c:v>Kom-Esz</c:v>
                </c:pt>
                <c:pt idx="8">
                  <c:v>Győr-M-S</c:v>
                </c:pt>
                <c:pt idx="9">
                  <c:v>Heves</c:v>
                </c:pt>
                <c:pt idx="10">
                  <c:v>Tolna</c:v>
                </c:pt>
                <c:pt idx="11">
                  <c:v>Nógrád</c:v>
                </c:pt>
                <c:pt idx="12">
                  <c:v>Somogy</c:v>
                </c:pt>
                <c:pt idx="13">
                  <c:v>Szabolcs</c:v>
                </c:pt>
                <c:pt idx="14">
                  <c:v>Veszprém</c:v>
                </c:pt>
                <c:pt idx="15">
                  <c:v>Vas</c:v>
                </c:pt>
                <c:pt idx="16">
                  <c:v>Borsod</c:v>
                </c:pt>
                <c:pt idx="17">
                  <c:v>Zala</c:v>
                </c:pt>
                <c:pt idx="18">
                  <c:v>Baranya</c:v>
                </c:pt>
              </c:strCache>
            </c:strRef>
          </c:cat>
          <c:val>
            <c:numRef>
              <c:f>'nem nyertek'!$D$2:$D$20</c:f>
              <c:numCache>
                <c:formatCode>0%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0.25</c:v>
                </c:pt>
                <c:pt idx="3">
                  <c:v>0.8571428571428571</c:v>
                </c:pt>
                <c:pt idx="4">
                  <c:v>1</c:v>
                </c:pt>
                <c:pt idx="5">
                  <c:v>0.2857142857142857</c:v>
                </c:pt>
                <c:pt idx="6">
                  <c:v>0</c:v>
                </c:pt>
                <c:pt idx="7">
                  <c:v>0.22222222222222221</c:v>
                </c:pt>
                <c:pt idx="8">
                  <c:v>0.18181818181818182</c:v>
                </c:pt>
                <c:pt idx="9">
                  <c:v>0.54545454545454541</c:v>
                </c:pt>
                <c:pt idx="10">
                  <c:v>0.5</c:v>
                </c:pt>
                <c:pt idx="11">
                  <c:v>1</c:v>
                </c:pt>
                <c:pt idx="12">
                  <c:v>0.93548387096774188</c:v>
                </c:pt>
                <c:pt idx="13">
                  <c:v>1</c:v>
                </c:pt>
                <c:pt idx="14">
                  <c:v>0.62264150943396224</c:v>
                </c:pt>
                <c:pt idx="15">
                  <c:v>0.31746031746031744</c:v>
                </c:pt>
                <c:pt idx="16">
                  <c:v>0.98648648648648651</c:v>
                </c:pt>
                <c:pt idx="17">
                  <c:v>0.64367816091954022</c:v>
                </c:pt>
                <c:pt idx="18">
                  <c:v>0.89622641509433965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8F-4E02-9EEB-FB023F973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3736344"/>
        <c:axId val="343735952"/>
      </c:lineChart>
      <c:catAx>
        <c:axId val="34313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2216"/>
        <c:crosses val="autoZero"/>
        <c:auto val="1"/>
        <c:lblAlgn val="ctr"/>
        <c:lblOffset val="100"/>
        <c:noMultiLvlLbl val="0"/>
      </c:catAx>
      <c:valAx>
        <c:axId val="343132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131824"/>
        <c:crosses val="autoZero"/>
        <c:crossBetween val="between"/>
      </c:valAx>
      <c:valAx>
        <c:axId val="343735952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6344"/>
        <c:crosses val="max"/>
        <c:crossBetween val="between"/>
      </c:valAx>
      <c:catAx>
        <c:axId val="3437363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43735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21609798775151"/>
          <c:y val="4.687445319335079E-2"/>
          <c:w val="0.3682342519685039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07064741907259E-2"/>
          <c:y val="8.3747187470649645E-2"/>
          <c:w val="0.89496336395450571"/>
          <c:h val="0.765338408703902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'nem nyertek'!$B$1</c:f>
              <c:strCache>
                <c:ptCount val="1"/>
                <c:pt idx="0">
                  <c:v>falu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'nem nyertek'!$A$2:$A$20</c:f>
              <c:strCache>
                <c:ptCount val="19"/>
                <c:pt idx="0">
                  <c:v>Jász-N-Sz</c:v>
                </c:pt>
                <c:pt idx="1">
                  <c:v>Hajdú</c:v>
                </c:pt>
                <c:pt idx="2">
                  <c:v>Csongrád</c:v>
                </c:pt>
                <c:pt idx="3">
                  <c:v>Bács</c:v>
                </c:pt>
                <c:pt idx="4">
                  <c:v>Békés</c:v>
                </c:pt>
                <c:pt idx="5">
                  <c:v>Pest</c:v>
                </c:pt>
                <c:pt idx="6">
                  <c:v>Fejér</c:v>
                </c:pt>
                <c:pt idx="7">
                  <c:v>Kom-Esz</c:v>
                </c:pt>
                <c:pt idx="8">
                  <c:v>Győr-M-S</c:v>
                </c:pt>
                <c:pt idx="9">
                  <c:v>Heves</c:v>
                </c:pt>
                <c:pt idx="10">
                  <c:v>Tolna</c:v>
                </c:pt>
                <c:pt idx="11">
                  <c:v>Nógrád</c:v>
                </c:pt>
                <c:pt idx="12">
                  <c:v>Somogy</c:v>
                </c:pt>
                <c:pt idx="13">
                  <c:v>Szabolcs</c:v>
                </c:pt>
                <c:pt idx="14">
                  <c:v>Veszprém</c:v>
                </c:pt>
                <c:pt idx="15">
                  <c:v>Vas</c:v>
                </c:pt>
                <c:pt idx="16">
                  <c:v>Borsod</c:v>
                </c:pt>
                <c:pt idx="17">
                  <c:v>Zala</c:v>
                </c:pt>
                <c:pt idx="18">
                  <c:v>Baranya</c:v>
                </c:pt>
              </c:strCache>
            </c:strRef>
          </c:cat>
          <c:val>
            <c:numRef>
              <c:f>'nem nyertek'!$B$2:$B$20</c:f>
              <c:numCache>
                <c:formatCode>General</c:formatCode>
                <c:ptCount val="1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9</c:v>
                </c:pt>
                <c:pt idx="7">
                  <c:v>9</c:v>
                </c:pt>
                <c:pt idx="8">
                  <c:v>11</c:v>
                </c:pt>
                <c:pt idx="9">
                  <c:v>11</c:v>
                </c:pt>
                <c:pt idx="10">
                  <c:v>12</c:v>
                </c:pt>
                <c:pt idx="11">
                  <c:v>15</c:v>
                </c:pt>
                <c:pt idx="12">
                  <c:v>31</c:v>
                </c:pt>
                <c:pt idx="13">
                  <c:v>31</c:v>
                </c:pt>
                <c:pt idx="14">
                  <c:v>53</c:v>
                </c:pt>
                <c:pt idx="15">
                  <c:v>63</c:v>
                </c:pt>
                <c:pt idx="16">
                  <c:v>74</c:v>
                </c:pt>
                <c:pt idx="17">
                  <c:v>87</c:v>
                </c:pt>
                <c:pt idx="18">
                  <c:v>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DF-4239-BF32-4A764C98B8D0}"/>
            </c:ext>
          </c:extLst>
        </c:ser>
        <c:ser>
          <c:idx val="1"/>
          <c:order val="1"/>
          <c:tx>
            <c:strRef>
              <c:f>'nem nyertek'!$C$1</c:f>
              <c:strCache>
                <c:ptCount val="1"/>
                <c:pt idx="0">
                  <c:v>kedv e lakos</c:v>
                </c:pt>
              </c:strCache>
            </c:strRef>
          </c:tx>
          <c:spPr>
            <a:solidFill>
              <a:srgbClr val="66FF99"/>
            </a:solidFill>
            <a:ln>
              <a:noFill/>
            </a:ln>
            <a:effectLst/>
          </c:spPr>
          <c:invertIfNegative val="0"/>
          <c:cat>
            <c:strRef>
              <c:f>'nem nyertek'!$A$2:$A$20</c:f>
              <c:strCache>
                <c:ptCount val="19"/>
                <c:pt idx="0">
                  <c:v>Jász-N-Sz</c:v>
                </c:pt>
                <c:pt idx="1">
                  <c:v>Hajdú</c:v>
                </c:pt>
                <c:pt idx="2">
                  <c:v>Csongrád</c:v>
                </c:pt>
                <c:pt idx="3">
                  <c:v>Bács</c:v>
                </c:pt>
                <c:pt idx="4">
                  <c:v>Békés</c:v>
                </c:pt>
                <c:pt idx="5">
                  <c:v>Pest</c:v>
                </c:pt>
                <c:pt idx="6">
                  <c:v>Fejér</c:v>
                </c:pt>
                <c:pt idx="7">
                  <c:v>Kom-Esz</c:v>
                </c:pt>
                <c:pt idx="8">
                  <c:v>Győr-M-S</c:v>
                </c:pt>
                <c:pt idx="9">
                  <c:v>Heves</c:v>
                </c:pt>
                <c:pt idx="10">
                  <c:v>Tolna</c:v>
                </c:pt>
                <c:pt idx="11">
                  <c:v>Nógrád</c:v>
                </c:pt>
                <c:pt idx="12">
                  <c:v>Somogy</c:v>
                </c:pt>
                <c:pt idx="13">
                  <c:v>Szabolcs</c:v>
                </c:pt>
                <c:pt idx="14">
                  <c:v>Veszprém</c:v>
                </c:pt>
                <c:pt idx="15">
                  <c:v>Vas</c:v>
                </c:pt>
                <c:pt idx="16">
                  <c:v>Borsod</c:v>
                </c:pt>
                <c:pt idx="17">
                  <c:v>Zala</c:v>
                </c:pt>
                <c:pt idx="18">
                  <c:v>Baranya</c:v>
                </c:pt>
              </c:strCache>
            </c:strRef>
          </c:cat>
          <c:val>
            <c:numRef>
              <c:f>'nem nyertek'!$C$2:$C$20</c:f>
              <c:numCache>
                <c:formatCode>General</c:formatCode>
                <c:ptCount val="19"/>
                <c:pt idx="0">
                  <c:v>5.2</c:v>
                </c:pt>
                <c:pt idx="1">
                  <c:v>7.3</c:v>
                </c:pt>
                <c:pt idx="2">
                  <c:v>2.9</c:v>
                </c:pt>
                <c:pt idx="3">
                  <c:v>9.9</c:v>
                </c:pt>
                <c:pt idx="4">
                  <c:v>10.7</c:v>
                </c:pt>
                <c:pt idx="5">
                  <c:v>0.4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5.4</c:v>
                </c:pt>
                <c:pt idx="10">
                  <c:v>3.6</c:v>
                </c:pt>
                <c:pt idx="11">
                  <c:v>10.199999999999999</c:v>
                </c:pt>
                <c:pt idx="12">
                  <c:v>12.1</c:v>
                </c:pt>
                <c:pt idx="13">
                  <c:v>31.2</c:v>
                </c:pt>
                <c:pt idx="14">
                  <c:v>17.399999999999999</c:v>
                </c:pt>
                <c:pt idx="15">
                  <c:v>9.4</c:v>
                </c:pt>
                <c:pt idx="16">
                  <c:v>31.3</c:v>
                </c:pt>
                <c:pt idx="17">
                  <c:v>14.9</c:v>
                </c:pt>
                <c:pt idx="18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DF-4239-BF32-4A764C98B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3732032"/>
        <c:axId val="343737520"/>
      </c:barChart>
      <c:catAx>
        <c:axId val="343732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7520"/>
        <c:crosses val="autoZero"/>
        <c:auto val="1"/>
        <c:lblAlgn val="ctr"/>
        <c:lblOffset val="100"/>
        <c:noMultiLvlLbl val="0"/>
      </c:catAx>
      <c:valAx>
        <c:axId val="34373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4373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702974628171478"/>
          <c:y val="1.1883064115460382E-3"/>
          <c:w val="0.59705161854768152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0.25757</cdr:x>
      <cdr:y>0.164</cdr:y>
    </cdr:from>
    <cdr:to>
      <cdr:x>0.35757</cdr:x>
      <cdr:y>0.29734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2355192" y="11247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KD</a:t>
          </a:r>
        </a:p>
      </cdr:txBody>
    </cdr:sp>
  </cdr:relSizeAnchor>
  <cdr:relSizeAnchor xmlns:cdr="http://schemas.openxmlformats.org/drawingml/2006/chartDrawing">
    <cdr:from>
      <cdr:x>0.38425</cdr:x>
      <cdr:y>0.164</cdr:y>
    </cdr:from>
    <cdr:to>
      <cdr:x>0.48425</cdr:x>
      <cdr:y>0.29734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3513584" y="11247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DD</a:t>
          </a:r>
        </a:p>
      </cdr:txBody>
    </cdr:sp>
  </cdr:relSizeAnchor>
  <cdr:relSizeAnchor xmlns:cdr="http://schemas.openxmlformats.org/drawingml/2006/chartDrawing">
    <cdr:from>
      <cdr:x>0.65001</cdr:x>
      <cdr:y>0.15954</cdr:y>
    </cdr:from>
    <cdr:to>
      <cdr:x>0.75001</cdr:x>
      <cdr:y>0.29288</cdr:y>
    </cdr:to>
    <cdr:sp macro="" textlink="">
      <cdr:nvSpPr>
        <cdr:cNvPr id="4" name="Szövegdoboz 3"/>
        <cdr:cNvSpPr txBox="1"/>
      </cdr:nvSpPr>
      <cdr:spPr>
        <a:xfrm xmlns:a="http://schemas.openxmlformats.org/drawingml/2006/main">
          <a:off x="5943734" y="1094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ÉM</a:t>
          </a:r>
        </a:p>
      </cdr:txBody>
    </cdr:sp>
  </cdr:relSizeAnchor>
  <cdr:relSizeAnchor xmlns:cdr="http://schemas.openxmlformats.org/drawingml/2006/chartDrawing">
    <cdr:from>
      <cdr:x>0.77601</cdr:x>
      <cdr:y>0.1616</cdr:y>
    </cdr:from>
    <cdr:to>
      <cdr:x>0.87601</cdr:x>
      <cdr:y>0.29494</cdr:y>
    </cdr:to>
    <cdr:sp macro="" textlink="">
      <cdr:nvSpPr>
        <cdr:cNvPr id="5" name="Szövegdoboz 4"/>
        <cdr:cNvSpPr txBox="1"/>
      </cdr:nvSpPr>
      <cdr:spPr>
        <a:xfrm xmlns:a="http://schemas.openxmlformats.org/drawingml/2006/main">
          <a:off x="7095862" y="110827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DA</a:t>
          </a:r>
        </a:p>
      </cdr:txBody>
    </cdr:sp>
  </cdr:relSizeAnchor>
  <cdr:relSizeAnchor xmlns:cdr="http://schemas.openxmlformats.org/drawingml/2006/chartDrawing">
    <cdr:from>
      <cdr:x>0.86812</cdr:x>
      <cdr:y>0.164</cdr:y>
    </cdr:from>
    <cdr:to>
      <cdr:x>0.96812</cdr:x>
      <cdr:y>0.29734</cdr:y>
    </cdr:to>
    <cdr:sp macro="" textlink="">
      <cdr:nvSpPr>
        <cdr:cNvPr id="6" name="Szövegdoboz 5"/>
        <cdr:cNvSpPr txBox="1"/>
      </cdr:nvSpPr>
      <cdr:spPr>
        <a:xfrm xmlns:a="http://schemas.openxmlformats.org/drawingml/2006/main">
          <a:off x="7938120" y="11247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KM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0.09051</cdr:x>
      <cdr:y>0.185</cdr:y>
    </cdr:from>
    <cdr:to>
      <cdr:x>0.11717</cdr:x>
      <cdr:y>0.26151</cdr:y>
    </cdr:to>
    <cdr:sp macro="" textlink="">
      <cdr:nvSpPr>
        <cdr:cNvPr id="2" name="Nyíl: lefelé mutató 1">
          <a:extLst xmlns:a="http://schemas.openxmlformats.org/drawingml/2006/main">
            <a:ext uri="{FF2B5EF4-FFF2-40B4-BE49-F238E27FC236}">
              <a16:creationId xmlns:a16="http://schemas.microsoft.com/office/drawing/2014/main" id="{72A5D082-66B1-44BB-8752-689B7CA924DD}"/>
            </a:ext>
          </a:extLst>
        </cdr:cNvPr>
        <cdr:cNvSpPr/>
      </cdr:nvSpPr>
      <cdr:spPr>
        <a:xfrm xmlns:a="http://schemas.openxmlformats.org/drawingml/2006/main">
          <a:off x="827584" y="1268760"/>
          <a:ext cx="243780" cy="524705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0.23225</cdr:x>
      <cdr:y>0.2585</cdr:y>
    </cdr:from>
    <cdr:to>
      <cdr:x>0.25892</cdr:x>
      <cdr:y>0.3403</cdr:y>
    </cdr:to>
    <cdr:sp macro="" textlink="">
      <cdr:nvSpPr>
        <cdr:cNvPr id="3" name="Nyíl: lefelé mutató 2">
          <a:extLst xmlns:a="http://schemas.openxmlformats.org/drawingml/2006/main">
            <a:ext uri="{FF2B5EF4-FFF2-40B4-BE49-F238E27FC236}">
              <a16:creationId xmlns:a16="http://schemas.microsoft.com/office/drawing/2014/main" id="{E4B84496-6814-4CCF-A939-CC81DE40EC50}"/>
            </a:ext>
          </a:extLst>
        </cdr:cNvPr>
        <cdr:cNvSpPr/>
      </cdr:nvSpPr>
      <cdr:spPr>
        <a:xfrm xmlns:a="http://schemas.openxmlformats.org/drawingml/2006/main">
          <a:off x="2123728" y="1772816"/>
          <a:ext cx="243870" cy="560985"/>
        </a:xfrm>
        <a:prstGeom xmlns:a="http://schemas.openxmlformats.org/drawingml/2006/main" prst="downArrow">
          <a:avLst>
            <a:gd name="adj1" fmla="val 50000"/>
            <a:gd name="adj2" fmla="val 59434"/>
          </a:avLst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0.27163</cdr:x>
      <cdr:y>0.2795</cdr:y>
    </cdr:from>
    <cdr:to>
      <cdr:x>0.30163</cdr:x>
      <cdr:y>0.35601</cdr:y>
    </cdr:to>
    <cdr:sp macro="" textlink="">
      <cdr:nvSpPr>
        <cdr:cNvPr id="4" name="Nyíl: lefelé mutató 3">
          <a:extLst xmlns:a="http://schemas.openxmlformats.org/drawingml/2006/main">
            <a:ext uri="{FF2B5EF4-FFF2-40B4-BE49-F238E27FC236}">
              <a16:creationId xmlns:a16="http://schemas.microsoft.com/office/drawing/2014/main" id="{90131A1A-87F1-4A64-8717-8147B7122D41}"/>
            </a:ext>
          </a:extLst>
        </cdr:cNvPr>
        <cdr:cNvSpPr/>
      </cdr:nvSpPr>
      <cdr:spPr>
        <a:xfrm xmlns:a="http://schemas.openxmlformats.org/drawingml/2006/main">
          <a:off x="2483768" y="1916832"/>
          <a:ext cx="274320" cy="524706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0.31888</cdr:x>
      <cdr:y>0.2795</cdr:y>
    </cdr:from>
    <cdr:to>
      <cdr:x>0.3425</cdr:x>
      <cdr:y>0.353</cdr:y>
    </cdr:to>
    <cdr:sp macro="" textlink="">
      <cdr:nvSpPr>
        <cdr:cNvPr id="5" name="Nyíl: lefelé mutató 4">
          <a:extLst xmlns:a="http://schemas.openxmlformats.org/drawingml/2006/main">
            <a:ext uri="{FF2B5EF4-FFF2-40B4-BE49-F238E27FC236}">
              <a16:creationId xmlns:a16="http://schemas.microsoft.com/office/drawing/2014/main" id="{96A30A7F-5919-4615-8066-5D97E87F778B}"/>
            </a:ext>
          </a:extLst>
        </cdr:cNvPr>
        <cdr:cNvSpPr/>
      </cdr:nvSpPr>
      <cdr:spPr>
        <a:xfrm xmlns:a="http://schemas.openxmlformats.org/drawingml/2006/main">
          <a:off x="2915816" y="1916832"/>
          <a:ext cx="215981" cy="504063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0.50787</cdr:x>
      <cdr:y>0.248</cdr:y>
    </cdr:from>
    <cdr:to>
      <cdr:x>0.53937</cdr:x>
      <cdr:y>0.311</cdr:y>
    </cdr:to>
    <cdr:sp macro="" textlink="">
      <cdr:nvSpPr>
        <cdr:cNvPr id="6" name="Lefelé nyíl 5"/>
        <cdr:cNvSpPr/>
      </cdr:nvSpPr>
      <cdr:spPr>
        <a:xfrm xmlns:a="http://schemas.openxmlformats.org/drawingml/2006/main">
          <a:off x="4644008" y="1700808"/>
          <a:ext cx="287991" cy="432030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0.6575</cdr:x>
      <cdr:y>0.4055</cdr:y>
    </cdr:from>
    <cdr:to>
      <cdr:x>0.689</cdr:x>
      <cdr:y>0.479</cdr:y>
    </cdr:to>
    <cdr:sp macro="" textlink="">
      <cdr:nvSpPr>
        <cdr:cNvPr id="10" name="Lefelé nyíl 9"/>
        <cdr:cNvSpPr/>
      </cdr:nvSpPr>
      <cdr:spPr>
        <a:xfrm xmlns:a="http://schemas.openxmlformats.org/drawingml/2006/main">
          <a:off x="6012160" y="2780928"/>
          <a:ext cx="288032" cy="504056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0.752</cdr:x>
      <cdr:y>0.4265</cdr:y>
    </cdr:from>
    <cdr:to>
      <cdr:x>0.7835</cdr:x>
      <cdr:y>0.5</cdr:y>
    </cdr:to>
    <cdr:sp macro="" textlink="">
      <cdr:nvSpPr>
        <cdr:cNvPr id="11" name="Lefelé nyíl 10"/>
        <cdr:cNvSpPr/>
      </cdr:nvSpPr>
      <cdr:spPr>
        <a:xfrm xmlns:a="http://schemas.openxmlformats.org/drawingml/2006/main">
          <a:off x="6876256" y="2924944"/>
          <a:ext cx="288032" cy="504056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0.91737</cdr:x>
      <cdr:y>0.143</cdr:y>
    </cdr:from>
    <cdr:to>
      <cdr:x>0.95674</cdr:x>
      <cdr:y>0.2165</cdr:y>
    </cdr:to>
    <cdr:sp macro="" textlink="">
      <cdr:nvSpPr>
        <cdr:cNvPr id="12" name="Lefelé nyíl 11"/>
        <cdr:cNvSpPr/>
      </cdr:nvSpPr>
      <cdr:spPr>
        <a:xfrm xmlns:a="http://schemas.openxmlformats.org/drawingml/2006/main" rot="20018719">
          <a:off x="8388424" y="980728"/>
          <a:ext cx="360040" cy="50405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0.2165</cdr:x>
      <cdr:y>0.09051</cdr:y>
    </cdr:from>
    <cdr:to>
      <cdr:x>0.2165</cdr:x>
      <cdr:y>0.8255</cdr:y>
    </cdr:to>
    <cdr:cxnSp macro="">
      <cdr:nvCxnSpPr>
        <cdr:cNvPr id="13" name="Egyenes összekötő 12">
          <a:extLst xmlns:a="http://schemas.openxmlformats.org/drawingml/2006/main">
            <a:ext uri="{FF2B5EF4-FFF2-40B4-BE49-F238E27FC236}">
              <a16:creationId xmlns:a16="http://schemas.microsoft.com/office/drawing/2014/main" id="{87DEEDA9-0571-47B4-B0E3-164DC92D9408}"/>
            </a:ext>
          </a:extLst>
        </cdr:cNvPr>
        <cdr:cNvCxnSpPr/>
      </cdr:nvCxnSpPr>
      <cdr:spPr>
        <a:xfrm xmlns:a="http://schemas.openxmlformats.org/drawingml/2006/main">
          <a:off x="1979712" y="620688"/>
          <a:ext cx="0" cy="5040561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bg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0.09051</cdr:y>
    </cdr:from>
    <cdr:to>
      <cdr:x>0.5</cdr:x>
      <cdr:y>0.8255</cdr:y>
    </cdr:to>
    <cdr:cxnSp macro="">
      <cdr:nvCxnSpPr>
        <cdr:cNvPr id="14" name="Egyenes összekötő 13">
          <a:extLst xmlns:a="http://schemas.openxmlformats.org/drawingml/2006/main">
            <a:ext uri="{FF2B5EF4-FFF2-40B4-BE49-F238E27FC236}">
              <a16:creationId xmlns:a16="http://schemas.microsoft.com/office/drawing/2014/main" id="{0346CFA2-CEA5-4BFE-A439-3E5EC472FCAB}"/>
            </a:ext>
          </a:extLst>
        </cdr:cNvPr>
        <cdr:cNvCxnSpPr/>
      </cdr:nvCxnSpPr>
      <cdr:spPr>
        <a:xfrm xmlns:a="http://schemas.openxmlformats.org/drawingml/2006/main">
          <a:off x="4572000" y="620688"/>
          <a:ext cx="0" cy="5040561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bg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0.64175</cdr:x>
      <cdr:y>0.09051</cdr:y>
    </cdr:from>
    <cdr:to>
      <cdr:x>0.64175</cdr:x>
      <cdr:y>0.8255</cdr:y>
    </cdr:to>
    <cdr:cxnSp macro="">
      <cdr:nvCxnSpPr>
        <cdr:cNvPr id="15" name="Egyenes összekötő 14">
          <a:extLst xmlns:a="http://schemas.openxmlformats.org/drawingml/2006/main">
            <a:ext uri="{FF2B5EF4-FFF2-40B4-BE49-F238E27FC236}">
              <a16:creationId xmlns:a16="http://schemas.microsoft.com/office/drawing/2014/main" id="{47397A51-A037-4504-A876-6B48866C16E5}"/>
            </a:ext>
          </a:extLst>
        </cdr:cNvPr>
        <cdr:cNvCxnSpPr/>
      </cdr:nvCxnSpPr>
      <cdr:spPr>
        <a:xfrm xmlns:a="http://schemas.openxmlformats.org/drawingml/2006/main">
          <a:off x="5868144" y="620688"/>
          <a:ext cx="0" cy="5040561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bg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0.79137</cdr:x>
      <cdr:y>0.09051</cdr:y>
    </cdr:from>
    <cdr:to>
      <cdr:x>0.79137</cdr:x>
      <cdr:y>0.8255</cdr:y>
    </cdr:to>
    <cdr:cxnSp macro="">
      <cdr:nvCxnSpPr>
        <cdr:cNvPr id="16" name="Egyenes összekötő 15">
          <a:extLst xmlns:a="http://schemas.openxmlformats.org/drawingml/2006/main">
            <a:ext uri="{FF2B5EF4-FFF2-40B4-BE49-F238E27FC236}">
              <a16:creationId xmlns:a16="http://schemas.microsoft.com/office/drawing/2014/main" id="{CC7EDB9C-D25C-4EFA-9FE8-C6FD05211322}"/>
            </a:ext>
          </a:extLst>
        </cdr:cNvPr>
        <cdr:cNvCxnSpPr/>
      </cdr:nvCxnSpPr>
      <cdr:spPr>
        <a:xfrm xmlns:a="http://schemas.openxmlformats.org/drawingml/2006/main">
          <a:off x="7236296" y="620688"/>
          <a:ext cx="0" cy="504056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bg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0.93312</cdr:x>
      <cdr:y>0.09051</cdr:y>
    </cdr:from>
    <cdr:to>
      <cdr:x>0.93312</cdr:x>
      <cdr:y>0.8255</cdr:y>
    </cdr:to>
    <cdr:cxnSp macro="">
      <cdr:nvCxnSpPr>
        <cdr:cNvPr id="17" name="Egyenes összekötő 16">
          <a:extLst xmlns:a="http://schemas.openxmlformats.org/drawingml/2006/main">
            <a:ext uri="{FF2B5EF4-FFF2-40B4-BE49-F238E27FC236}">
              <a16:creationId xmlns:a16="http://schemas.microsoft.com/office/drawing/2014/main" id="{E86DA9D1-55FF-42F9-8B83-7AAC3BD61325}"/>
            </a:ext>
          </a:extLst>
        </cdr:cNvPr>
        <cdr:cNvCxnSpPr/>
      </cdr:nvCxnSpPr>
      <cdr:spPr>
        <a:xfrm xmlns:a="http://schemas.openxmlformats.org/drawingml/2006/main">
          <a:off x="8532440" y="620688"/>
          <a:ext cx="0" cy="504056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bg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0.26613</cdr:x>
      <cdr:y>0.124</cdr:y>
    </cdr:from>
    <cdr:to>
      <cdr:x>0.36613</cdr:x>
      <cdr:y>0.25733</cdr:y>
    </cdr:to>
    <cdr:sp macro="" textlink="">
      <cdr:nvSpPr>
        <cdr:cNvPr id="20" name="Szövegdoboz 19">
          <a:extLst xmlns:a="http://schemas.openxmlformats.org/drawingml/2006/main">
            <a:ext uri="{FF2B5EF4-FFF2-40B4-BE49-F238E27FC236}">
              <a16:creationId xmlns:a16="http://schemas.microsoft.com/office/drawing/2014/main" id="{A96D5A7B-8059-4AC5-B1B9-8B6D4B68B22C}"/>
            </a:ext>
          </a:extLst>
        </cdr:cNvPr>
        <cdr:cNvSpPr txBox="1"/>
      </cdr:nvSpPr>
      <cdr:spPr>
        <a:xfrm xmlns:a="http://schemas.openxmlformats.org/drawingml/2006/main">
          <a:off x="2433464" y="85038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chemeClr val="bg2"/>
              </a:solidFill>
            </a:rPr>
            <a:t>KD</a:t>
          </a:r>
        </a:p>
      </cdr:txBody>
    </cdr:sp>
  </cdr:relSizeAnchor>
  <cdr:relSizeAnchor xmlns:cdr="http://schemas.openxmlformats.org/drawingml/2006/chartDrawing">
    <cdr:from>
      <cdr:x>0.4055</cdr:x>
      <cdr:y>0.12476</cdr:y>
    </cdr:from>
    <cdr:to>
      <cdr:x>0.45275</cdr:x>
      <cdr:y>0.17133</cdr:y>
    </cdr:to>
    <cdr:sp macro="" textlink="">
      <cdr:nvSpPr>
        <cdr:cNvPr id="21" name="Szövegdoboz 20">
          <a:extLst xmlns:a="http://schemas.openxmlformats.org/drawingml/2006/main">
            <a:ext uri="{FF2B5EF4-FFF2-40B4-BE49-F238E27FC236}">
              <a16:creationId xmlns:a16="http://schemas.microsoft.com/office/drawing/2014/main" id="{94051F0E-28D9-400C-93C1-88ED11920D44}"/>
            </a:ext>
          </a:extLst>
        </cdr:cNvPr>
        <cdr:cNvSpPr txBox="1"/>
      </cdr:nvSpPr>
      <cdr:spPr>
        <a:xfrm xmlns:a="http://schemas.openxmlformats.org/drawingml/2006/main">
          <a:off x="3707904" y="855619"/>
          <a:ext cx="432031" cy="319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chemeClr val="bg2"/>
              </a:solidFill>
            </a:rPr>
            <a:t>DD</a:t>
          </a:r>
        </a:p>
      </cdr:txBody>
    </cdr:sp>
  </cdr:relSizeAnchor>
  <cdr:relSizeAnchor xmlns:cdr="http://schemas.openxmlformats.org/drawingml/2006/chartDrawing">
    <cdr:from>
      <cdr:x>0.55512</cdr:x>
      <cdr:y>0.12201</cdr:y>
    </cdr:from>
    <cdr:to>
      <cdr:x>0.65512</cdr:x>
      <cdr:y>0.25534</cdr:y>
    </cdr:to>
    <cdr:sp macro="" textlink="">
      <cdr:nvSpPr>
        <cdr:cNvPr id="22" name="Szövegdoboz 21">
          <a:extLst xmlns:a="http://schemas.openxmlformats.org/drawingml/2006/main">
            <a:ext uri="{FF2B5EF4-FFF2-40B4-BE49-F238E27FC236}">
              <a16:creationId xmlns:a16="http://schemas.microsoft.com/office/drawing/2014/main" id="{07DD3162-6786-4CF0-BC0D-5711B884CAFB}"/>
            </a:ext>
          </a:extLst>
        </cdr:cNvPr>
        <cdr:cNvSpPr txBox="1"/>
      </cdr:nvSpPr>
      <cdr:spPr>
        <a:xfrm xmlns:a="http://schemas.openxmlformats.org/drawingml/2006/main">
          <a:off x="5076056" y="8367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chemeClr val="bg2"/>
              </a:solidFill>
            </a:rPr>
            <a:t>ÉA</a:t>
          </a:r>
        </a:p>
      </cdr:txBody>
    </cdr:sp>
  </cdr:relSizeAnchor>
  <cdr:relSizeAnchor xmlns:cdr="http://schemas.openxmlformats.org/drawingml/2006/chartDrawing">
    <cdr:from>
      <cdr:x>0.689</cdr:x>
      <cdr:y>0.12201</cdr:y>
    </cdr:from>
    <cdr:to>
      <cdr:x>0.789</cdr:x>
      <cdr:y>0.25534</cdr:y>
    </cdr:to>
    <cdr:sp macro="" textlink="">
      <cdr:nvSpPr>
        <cdr:cNvPr id="23" name="Szövegdoboz 22">
          <a:extLst xmlns:a="http://schemas.openxmlformats.org/drawingml/2006/main">
            <a:ext uri="{FF2B5EF4-FFF2-40B4-BE49-F238E27FC236}">
              <a16:creationId xmlns:a16="http://schemas.microsoft.com/office/drawing/2014/main" id="{E9393C05-6B07-4039-AEF7-9540114CE954}"/>
            </a:ext>
          </a:extLst>
        </cdr:cNvPr>
        <cdr:cNvSpPr txBox="1"/>
      </cdr:nvSpPr>
      <cdr:spPr>
        <a:xfrm xmlns:a="http://schemas.openxmlformats.org/drawingml/2006/main">
          <a:off x="6300192" y="8367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chemeClr val="bg2"/>
              </a:solidFill>
            </a:rPr>
            <a:t>ÉM</a:t>
          </a:r>
        </a:p>
      </cdr:txBody>
    </cdr:sp>
  </cdr:relSizeAnchor>
  <cdr:relSizeAnchor xmlns:cdr="http://schemas.openxmlformats.org/drawingml/2006/chartDrawing">
    <cdr:from>
      <cdr:x>0.83862</cdr:x>
      <cdr:y>0.12201</cdr:y>
    </cdr:from>
    <cdr:to>
      <cdr:x>0.93862</cdr:x>
      <cdr:y>0.25534</cdr:y>
    </cdr:to>
    <cdr:sp macro="" textlink="">
      <cdr:nvSpPr>
        <cdr:cNvPr id="24" name="Szövegdoboz 23">
          <a:extLst xmlns:a="http://schemas.openxmlformats.org/drawingml/2006/main">
            <a:ext uri="{FF2B5EF4-FFF2-40B4-BE49-F238E27FC236}">
              <a16:creationId xmlns:a16="http://schemas.microsoft.com/office/drawing/2014/main" id="{B7F64E49-F716-4894-A1DF-1BC068ED7DA7}"/>
            </a:ext>
          </a:extLst>
        </cdr:cNvPr>
        <cdr:cNvSpPr txBox="1"/>
      </cdr:nvSpPr>
      <cdr:spPr>
        <a:xfrm xmlns:a="http://schemas.openxmlformats.org/drawingml/2006/main">
          <a:off x="7668344" y="8367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chemeClr val="bg2"/>
              </a:solidFill>
            </a:rPr>
            <a:t>DA</a:t>
          </a:r>
        </a:p>
      </cdr:txBody>
    </cdr:sp>
  </cdr:relSizeAnchor>
  <cdr:relSizeAnchor xmlns:cdr="http://schemas.openxmlformats.org/drawingml/2006/chartDrawing">
    <cdr:from>
      <cdr:x>0.93312</cdr:x>
      <cdr:y>0.12201</cdr:y>
    </cdr:from>
    <cdr:to>
      <cdr:x>0.98425</cdr:x>
      <cdr:y>0.19433</cdr:y>
    </cdr:to>
    <cdr:sp macro="" textlink="">
      <cdr:nvSpPr>
        <cdr:cNvPr id="25" name="Szövegdoboz 24">
          <a:extLst xmlns:a="http://schemas.openxmlformats.org/drawingml/2006/main">
            <a:ext uri="{FF2B5EF4-FFF2-40B4-BE49-F238E27FC236}">
              <a16:creationId xmlns:a16="http://schemas.microsoft.com/office/drawing/2014/main" id="{25D30DF7-CE89-4A82-B311-321D685D56AD}"/>
            </a:ext>
          </a:extLst>
        </cdr:cNvPr>
        <cdr:cNvSpPr txBox="1"/>
      </cdr:nvSpPr>
      <cdr:spPr>
        <a:xfrm xmlns:a="http://schemas.openxmlformats.org/drawingml/2006/main">
          <a:off x="8532440" y="836712"/>
          <a:ext cx="467543" cy="49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>
              <a:solidFill>
                <a:schemeClr val="bg2"/>
              </a:solidFill>
            </a:rPr>
            <a:t>KM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0.35038</cdr:x>
      <cdr:y>0.68484</cdr:y>
    </cdr:from>
    <cdr:to>
      <cdr:x>0.36613</cdr:x>
      <cdr:y>0.75865</cdr:y>
    </cdr:to>
    <cdr:cxnSp macro="">
      <cdr:nvCxnSpPr>
        <cdr:cNvPr id="2" name="Egyenes összekötő nyíllal 1">
          <a:extLst xmlns:a="http://schemas.openxmlformats.org/drawingml/2006/main">
            <a:ext uri="{FF2B5EF4-FFF2-40B4-BE49-F238E27FC236}">
              <a16:creationId xmlns:a16="http://schemas.microsoft.com/office/drawing/2014/main" id="{7296AE95-3AAD-4C71-8214-3207CB2E9C01}"/>
            </a:ext>
          </a:extLst>
        </cdr:cNvPr>
        <cdr:cNvCxnSpPr/>
      </cdr:nvCxnSpPr>
      <cdr:spPr>
        <a:xfrm xmlns:a="http://schemas.openxmlformats.org/drawingml/2006/main" flipH="1">
          <a:off x="3203848" y="4008784"/>
          <a:ext cx="144016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0.44488</cdr:x>
      <cdr:y>0.68484</cdr:y>
    </cdr:from>
    <cdr:to>
      <cdr:x>0.46063</cdr:x>
      <cdr:y>0.75865</cdr:y>
    </cdr:to>
    <cdr:cxnSp macro="">
      <cdr:nvCxnSpPr>
        <cdr:cNvPr id="3" name="Egyenes összekötő nyíllal 2">
          <a:extLst xmlns:a="http://schemas.openxmlformats.org/drawingml/2006/main">
            <a:ext uri="{FF2B5EF4-FFF2-40B4-BE49-F238E27FC236}">
              <a16:creationId xmlns:a16="http://schemas.microsoft.com/office/drawing/2014/main" id="{CA49EFB5-2D35-44E4-B770-942F2FCB65F9}"/>
            </a:ext>
          </a:extLst>
        </cdr:cNvPr>
        <cdr:cNvCxnSpPr/>
      </cdr:nvCxnSpPr>
      <cdr:spPr>
        <a:xfrm xmlns:a="http://schemas.openxmlformats.org/drawingml/2006/main" flipH="1">
          <a:off x="4067944" y="4008784"/>
          <a:ext cx="144016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0.69687</cdr:x>
      <cdr:y>0.68722</cdr:y>
    </cdr:from>
    <cdr:to>
      <cdr:x>0.71262</cdr:x>
      <cdr:y>0.76103</cdr:y>
    </cdr:to>
    <cdr:cxnSp macro="">
      <cdr:nvCxnSpPr>
        <cdr:cNvPr id="4" name="Egyenes összekötő nyíllal 3">
          <a:extLst xmlns:a="http://schemas.openxmlformats.org/drawingml/2006/main">
            <a:ext uri="{FF2B5EF4-FFF2-40B4-BE49-F238E27FC236}">
              <a16:creationId xmlns:a16="http://schemas.microsoft.com/office/drawing/2014/main" id="{B5D20B00-58AF-4CF7-8E5E-81A11384436A}"/>
            </a:ext>
          </a:extLst>
        </cdr:cNvPr>
        <cdr:cNvCxnSpPr/>
      </cdr:nvCxnSpPr>
      <cdr:spPr>
        <a:xfrm xmlns:a="http://schemas.openxmlformats.org/drawingml/2006/main" flipH="1">
          <a:off x="6372200" y="4022717"/>
          <a:ext cx="144016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0.88587</cdr:x>
      <cdr:y>0.68484</cdr:y>
    </cdr:from>
    <cdr:to>
      <cdr:x>0.89374</cdr:x>
      <cdr:y>0.75865</cdr:y>
    </cdr:to>
    <cdr:cxnSp macro="">
      <cdr:nvCxnSpPr>
        <cdr:cNvPr id="5" name="Egyenes összekötő nyíllal 4">
          <a:extLst xmlns:a="http://schemas.openxmlformats.org/drawingml/2006/main">
            <a:ext uri="{FF2B5EF4-FFF2-40B4-BE49-F238E27FC236}">
              <a16:creationId xmlns:a16="http://schemas.microsoft.com/office/drawing/2014/main" id="{D62D19E2-DC22-4B88-9269-E3C6C6F85E03}"/>
            </a:ext>
          </a:extLst>
        </cdr:cNvPr>
        <cdr:cNvCxnSpPr/>
      </cdr:nvCxnSpPr>
      <cdr:spPr>
        <a:xfrm xmlns:a="http://schemas.openxmlformats.org/drawingml/2006/main">
          <a:off x="8100392" y="4008784"/>
          <a:ext cx="72008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0.73625</cdr:x>
      <cdr:y>0.68484</cdr:y>
    </cdr:from>
    <cdr:to>
      <cdr:x>0.74412</cdr:x>
      <cdr:y>0.75865</cdr:y>
    </cdr:to>
    <cdr:cxnSp macro="">
      <cdr:nvCxnSpPr>
        <cdr:cNvPr id="6" name="Egyenes összekötő nyíllal 5">
          <a:extLst xmlns:a="http://schemas.openxmlformats.org/drawingml/2006/main">
            <a:ext uri="{FF2B5EF4-FFF2-40B4-BE49-F238E27FC236}">
              <a16:creationId xmlns:a16="http://schemas.microsoft.com/office/drawing/2014/main" id="{9C9A597E-7D3C-4DDC-8A7A-F70CF8B65FD5}"/>
            </a:ext>
          </a:extLst>
        </cdr:cNvPr>
        <cdr:cNvCxnSpPr/>
      </cdr:nvCxnSpPr>
      <cdr:spPr>
        <a:xfrm xmlns:a="http://schemas.openxmlformats.org/drawingml/2006/main">
          <a:off x="6732240" y="4008784"/>
          <a:ext cx="72008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0.14563</cdr:x>
      <cdr:y>0.68484</cdr:y>
    </cdr:from>
    <cdr:to>
      <cdr:x>0.16138</cdr:x>
      <cdr:y>0.75865</cdr:y>
    </cdr:to>
    <cdr:cxnSp macro="">
      <cdr:nvCxnSpPr>
        <cdr:cNvPr id="7" name="Egyenes összekötő nyíllal 6">
          <a:extLst xmlns:a="http://schemas.openxmlformats.org/drawingml/2006/main">
            <a:ext uri="{FF2B5EF4-FFF2-40B4-BE49-F238E27FC236}">
              <a16:creationId xmlns:a16="http://schemas.microsoft.com/office/drawing/2014/main" id="{AA03B4EB-82BA-4690-AB8A-F422A0699682}"/>
            </a:ext>
          </a:extLst>
        </cdr:cNvPr>
        <cdr:cNvCxnSpPr/>
      </cdr:nvCxnSpPr>
      <cdr:spPr>
        <a:xfrm xmlns:a="http://schemas.openxmlformats.org/drawingml/2006/main">
          <a:off x="1331640" y="4008784"/>
          <a:ext cx="144016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0.98037</cdr:x>
      <cdr:y>0.68484</cdr:y>
    </cdr:from>
    <cdr:to>
      <cdr:x>0.98824</cdr:x>
      <cdr:y>0.75865</cdr:y>
    </cdr:to>
    <cdr:cxnSp macro="">
      <cdr:nvCxnSpPr>
        <cdr:cNvPr id="13" name="Egyenes összekötő nyíllal 12">
          <a:extLst xmlns:a="http://schemas.openxmlformats.org/drawingml/2006/main">
            <a:ext uri="{FF2B5EF4-FFF2-40B4-BE49-F238E27FC236}">
              <a16:creationId xmlns:a16="http://schemas.microsoft.com/office/drawing/2014/main" id="{9CE0F4E0-293D-4A40-9848-869D38B44959}"/>
            </a:ext>
          </a:extLst>
        </cdr:cNvPr>
        <cdr:cNvCxnSpPr/>
      </cdr:nvCxnSpPr>
      <cdr:spPr>
        <a:xfrm xmlns:a="http://schemas.openxmlformats.org/drawingml/2006/main">
          <a:off x="8964488" y="4008784"/>
          <a:ext cx="72008" cy="4320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0.76344</cdr:x>
      <cdr:y>0.34836</cdr:y>
    </cdr:from>
    <cdr:to>
      <cdr:x>0.95733</cdr:x>
      <cdr:y>0.50394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3600400" y="20474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20%</a:t>
          </a:r>
        </a:p>
      </cdr:txBody>
    </cdr:sp>
  </cdr:relSizeAnchor>
  <cdr:relSizeAnchor xmlns:cdr="http://schemas.openxmlformats.org/drawingml/2006/chartDrawing">
    <cdr:from>
      <cdr:x>0.42753</cdr:x>
      <cdr:y>0.84442</cdr:y>
    </cdr:from>
    <cdr:to>
      <cdr:x>0.62142</cdr:x>
      <cdr:y>1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2016224" y="525658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33%</a:t>
          </a:r>
        </a:p>
      </cdr:txBody>
    </cdr:sp>
  </cdr:relSizeAnchor>
  <cdr:relSizeAnchor xmlns:cdr="http://schemas.openxmlformats.org/drawingml/2006/chartDrawing">
    <cdr:from>
      <cdr:x>0.03564</cdr:x>
      <cdr:y>0.23337</cdr:y>
    </cdr:from>
    <cdr:to>
      <cdr:x>0.22953</cdr:x>
      <cdr:y>0.38896</cdr:y>
    </cdr:to>
    <cdr:sp macro="" textlink="">
      <cdr:nvSpPr>
        <cdr:cNvPr id="4" name="Szövegdoboz 3"/>
        <cdr:cNvSpPr txBox="1"/>
      </cdr:nvSpPr>
      <cdr:spPr>
        <a:xfrm xmlns:a="http://schemas.openxmlformats.org/drawingml/2006/main">
          <a:off x="168060" y="1371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u-HU" sz="1800" dirty="0"/>
            <a:t>30%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noProof="0"/>
              <a:t>Mintaszöveg szerkesztése</a:t>
            </a:r>
          </a:p>
          <a:p>
            <a:pPr lvl="1"/>
            <a:r>
              <a:rPr lang="hu-HU" altLang="hu-HU" noProof="0"/>
              <a:t>Második szint</a:t>
            </a:r>
          </a:p>
          <a:p>
            <a:pPr lvl="2"/>
            <a:r>
              <a:rPr lang="hu-HU" altLang="hu-HU" noProof="0"/>
              <a:t>Harmadik szint</a:t>
            </a:r>
          </a:p>
          <a:p>
            <a:pPr lvl="3"/>
            <a:r>
              <a:rPr lang="hu-HU" altLang="hu-HU" noProof="0"/>
              <a:t>Negyedik szint</a:t>
            </a:r>
          </a:p>
          <a:p>
            <a:pPr lvl="4"/>
            <a:r>
              <a:rPr lang="hu-HU" altLang="hu-HU" noProof="0"/>
              <a:t>Ötödik szint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C32BA34E-DD75-4FA7-A5F5-8D7F33FEDF4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6983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u-HU" altLang="hu-HU" noProof="0"/>
              <a:t>Mintacím szerkesztése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u-HU" altLang="hu-HU" noProof="0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2CD23-F4C9-4E45-8850-06466DBAB7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650B2-AF7D-427C-A401-783572B7F58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C1B4C-DDB8-4791-948D-4EE0ED2AAA7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E6A2F-A482-4E54-B520-F6A9A358A1A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B4100-7E0C-4F95-8F9C-A2E979689AE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DFEA0-5DD1-4654-BA11-A62E4D34670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C0E54-087F-40FC-A0FF-8EB1554B013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B6483-3272-46CD-B103-F4E39D4B24F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DAA6E-C58A-41D4-BCEB-D448122D09B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B3893-FDAA-4B9B-9690-3A751697890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97490-5B09-433F-BF14-576378FBA38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EE37B181-24E3-4CB5-B2BA-722613E162A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4" r:id="rId3"/>
    <p:sldLayoutId id="2147483673" r:id="rId4"/>
    <p:sldLayoutId id="2147483672" r:id="rId5"/>
    <p:sldLayoutId id="2147483671" r:id="rId6"/>
    <p:sldLayoutId id="2147483670" r:id="rId7"/>
    <p:sldLayoutId id="2147483669" r:id="rId8"/>
    <p:sldLayoutId id="2147483668" r:id="rId9"/>
    <p:sldLayoutId id="2147483667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72294" y="836712"/>
            <a:ext cx="7773988" cy="1512887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dirty="0"/>
              <a:t>Magyar Falu Program - </a:t>
            </a:r>
            <a:br>
              <a:rPr lang="hu-HU" altLang="hu-HU" sz="4100" dirty="0"/>
            </a:br>
            <a:r>
              <a:rPr lang="hu-HU" altLang="hu-HU" sz="2800" dirty="0"/>
              <a:t>a „kísérleti” év vége felé</a:t>
            </a:r>
            <a:endParaRPr lang="hu-HU" altLang="hu-HU" sz="4100" dirty="0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2708275"/>
            <a:ext cx="6400800" cy="3384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hu-HU" altLang="hu-HU" sz="3000" dirty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sz="2800" dirty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hu-HU" altLang="hu-HU" sz="2800" dirty="0"/>
              <a:t>Szentkirály, 2019. december 17.</a:t>
            </a:r>
          </a:p>
          <a:p>
            <a:pPr algn="r" eaLnBrk="1" hangingPunct="1">
              <a:lnSpc>
                <a:spcPct val="90000"/>
              </a:lnSpc>
              <a:defRPr/>
            </a:pPr>
            <a:endParaRPr lang="hu-HU" altLang="hu-HU" sz="1800" dirty="0"/>
          </a:p>
          <a:p>
            <a:pPr algn="r" eaLnBrk="1" hangingPunct="1">
              <a:lnSpc>
                <a:spcPct val="90000"/>
              </a:lnSpc>
              <a:defRPr/>
            </a:pPr>
            <a:r>
              <a:rPr lang="hu-HU" altLang="hu-HU" sz="1800" dirty="0"/>
              <a:t>Összeállította: Szabó Gellért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9789" y="164976"/>
            <a:ext cx="8229600" cy="743744"/>
          </a:xfrm>
        </p:spPr>
        <p:txBody>
          <a:bodyPr/>
          <a:lstStyle/>
          <a:p>
            <a:r>
              <a:rPr lang="hu-HU" dirty="0"/>
              <a:t>A pályázókról II. </a:t>
            </a:r>
            <a:r>
              <a:rPr lang="hu-HU" sz="2800" dirty="0"/>
              <a:t>(megyére 1.)</a:t>
            </a:r>
            <a:endParaRPr lang="hu-HU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142551"/>
              </p:ext>
            </p:extLst>
          </p:nvPr>
        </p:nvGraphicFramePr>
        <p:xfrm>
          <a:off x="2589" y="908720"/>
          <a:ext cx="9144000" cy="6082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577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71736"/>
          </a:xfrm>
        </p:spPr>
        <p:txBody>
          <a:bodyPr/>
          <a:lstStyle/>
          <a:p>
            <a:r>
              <a:rPr lang="hu-HU" dirty="0"/>
              <a:t>A pályázókról II. </a:t>
            </a:r>
            <a:r>
              <a:rPr lang="hu-HU" sz="2800" dirty="0"/>
              <a:t>(megyére 2.)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050336"/>
              </p:ext>
            </p:extLst>
          </p:nvPr>
        </p:nvGraphicFramePr>
        <p:xfrm>
          <a:off x="0" y="1052736"/>
          <a:ext cx="9144000" cy="5805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5724128" y="2708920"/>
            <a:ext cx="604140" cy="369332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hu-HU" dirty="0"/>
              <a:t>TOP</a:t>
            </a:r>
          </a:p>
        </p:txBody>
      </p:sp>
    </p:spTree>
    <p:extLst>
      <p:ext uri="{BB962C8B-B14F-4D97-AF65-F5344CB8AC3E}">
        <p14:creationId xmlns:p14="http://schemas.microsoft.com/office/powerpoint/2010/main" val="2673040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43744"/>
          </a:xfrm>
        </p:spPr>
        <p:txBody>
          <a:bodyPr/>
          <a:lstStyle/>
          <a:p>
            <a:r>
              <a:rPr lang="hu-HU" dirty="0"/>
              <a:t>A pályázókról II. </a:t>
            </a:r>
            <a:r>
              <a:rPr lang="hu-HU" sz="2800" dirty="0"/>
              <a:t>(megyére 3.)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263801"/>
              </p:ext>
            </p:extLst>
          </p:nvPr>
        </p:nvGraphicFramePr>
        <p:xfrm>
          <a:off x="0" y="1004392"/>
          <a:ext cx="9144000" cy="585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Egyenes összekötő nyíllal 3"/>
          <p:cNvCxnSpPr/>
          <p:nvPr/>
        </p:nvCxnSpPr>
        <p:spPr>
          <a:xfrm flipH="1">
            <a:off x="2771800" y="5013176"/>
            <a:ext cx="144016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584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8717" cy="599728"/>
          </a:xfrm>
        </p:spPr>
        <p:txBody>
          <a:bodyPr/>
          <a:lstStyle/>
          <a:p>
            <a:r>
              <a:rPr lang="hu-HU" dirty="0"/>
              <a:t>A pályázókról II. </a:t>
            </a:r>
            <a:r>
              <a:rPr lang="hu-HU" sz="2800" dirty="0"/>
              <a:t>(megyére 4.) </a:t>
            </a:r>
            <a:r>
              <a:rPr lang="hu-HU" sz="2800" dirty="0">
                <a:solidFill>
                  <a:srgbClr val="FFFF00"/>
                </a:solidFill>
              </a:rPr>
              <a:t>nem nyertek</a:t>
            </a:r>
            <a:endParaRPr lang="hu-HU" dirty="0">
              <a:solidFill>
                <a:srgbClr val="FFFF00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458074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436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99728"/>
          </a:xfrm>
        </p:spPr>
        <p:txBody>
          <a:bodyPr/>
          <a:lstStyle/>
          <a:p>
            <a:r>
              <a:rPr lang="hu-HU" dirty="0"/>
              <a:t>A pályázókról II. </a:t>
            </a:r>
            <a:r>
              <a:rPr lang="hu-HU" sz="2400" dirty="0"/>
              <a:t>(megyére 5.) </a:t>
            </a:r>
            <a:r>
              <a:rPr lang="hu-HU" sz="2400" dirty="0">
                <a:solidFill>
                  <a:srgbClr val="FFFF00"/>
                </a:solidFill>
              </a:rPr>
              <a:t>nem nyertek</a:t>
            </a:r>
            <a:endParaRPr lang="hu-HU" sz="24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429130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1115616" y="1052736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542 db/340 e fő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300192" y="1040947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389 db/207 e fő</a:t>
            </a:r>
          </a:p>
        </p:txBody>
      </p:sp>
    </p:spTree>
    <p:extLst>
      <p:ext uri="{BB962C8B-B14F-4D97-AF65-F5344CB8AC3E}">
        <p14:creationId xmlns:p14="http://schemas.microsoft.com/office/powerpoint/2010/main" val="893067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3744"/>
          </a:xfrm>
        </p:spPr>
        <p:txBody>
          <a:bodyPr/>
          <a:lstStyle/>
          <a:p>
            <a:r>
              <a:rPr lang="hu-HU" sz="3200" dirty="0"/>
              <a:t>A pályázásról, pályázatokról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4971256"/>
          </a:xfrm>
        </p:spPr>
        <p:txBody>
          <a:bodyPr/>
          <a:lstStyle/>
          <a:p>
            <a:r>
              <a:rPr lang="hu-HU" sz="2800" dirty="0"/>
              <a:t>Megjelent 15 felhívás – 5-35 napos benyújtás</a:t>
            </a:r>
          </a:p>
          <a:p>
            <a:r>
              <a:rPr lang="hu-HU" sz="2800" dirty="0"/>
              <a:t>Benyújtva 11.069 db, nyert 5.183 db (47 %)</a:t>
            </a:r>
          </a:p>
          <a:p>
            <a:r>
              <a:rPr lang="hu-HU" sz="2800" dirty="0"/>
              <a:t>Igényelt/nyert: 167,2 Mrd/57,1 Mrd (34 %) – </a:t>
            </a:r>
            <a:r>
              <a:rPr lang="hu-HU" sz="2800" dirty="0">
                <a:solidFill>
                  <a:srgbClr val="FFFF00"/>
                </a:solidFill>
              </a:rPr>
              <a:t>3 év!</a:t>
            </a:r>
          </a:p>
          <a:p>
            <a:r>
              <a:rPr lang="hu-HU" sz="2800" dirty="0"/>
              <a:t>Szélső értékek: 5.483.- – 274.157.704.- Ft</a:t>
            </a:r>
          </a:p>
          <a:p>
            <a:r>
              <a:rPr lang="hu-HU" sz="2800" dirty="0"/>
              <a:t>Bírálat: kedvezményezett státusz, adóerő (-0,02), lakosságszám (0,27) figyelembe vétele (IFA)?</a:t>
            </a:r>
          </a:p>
          <a:p>
            <a:r>
              <a:rPr lang="hu-HU" sz="2800" dirty="0"/>
              <a:t>Használható kezelőfelület, gyors döntés, 100 % előleg</a:t>
            </a:r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509306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15752"/>
          </a:xfrm>
        </p:spPr>
        <p:txBody>
          <a:bodyPr/>
          <a:lstStyle/>
          <a:p>
            <a:r>
              <a:rPr lang="hu-HU" dirty="0"/>
              <a:t>A pályázatokról II. </a:t>
            </a:r>
            <a:r>
              <a:rPr lang="hu-HU" sz="2800" dirty="0"/>
              <a:t>(célra 1.)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844535"/>
              </p:ext>
            </p:extLst>
          </p:nvPr>
        </p:nvGraphicFramePr>
        <p:xfrm>
          <a:off x="0" y="1004392"/>
          <a:ext cx="9144000" cy="585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2512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71736"/>
          </a:xfrm>
        </p:spPr>
        <p:txBody>
          <a:bodyPr/>
          <a:lstStyle/>
          <a:p>
            <a:r>
              <a:rPr lang="hu-HU" dirty="0"/>
              <a:t>A pályázatokról II. </a:t>
            </a:r>
            <a:r>
              <a:rPr lang="hu-HU" sz="2800" dirty="0"/>
              <a:t>(</a:t>
            </a:r>
            <a:r>
              <a:rPr lang="hu-HU" sz="2800"/>
              <a:t>célra 2.)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251292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Egyenes összekötő nyíllal 5"/>
          <p:cNvCxnSpPr/>
          <p:nvPr/>
        </p:nvCxnSpPr>
        <p:spPr>
          <a:xfrm flipH="1">
            <a:off x="5796136" y="1530581"/>
            <a:ext cx="432048" cy="23968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52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8629" y="116632"/>
            <a:ext cx="8229600" cy="743744"/>
          </a:xfrm>
        </p:spPr>
        <p:txBody>
          <a:bodyPr/>
          <a:lstStyle/>
          <a:p>
            <a:r>
              <a:rPr lang="hu-HU" dirty="0"/>
              <a:t>A pályázókról III. </a:t>
            </a:r>
            <a:r>
              <a:rPr lang="hu-HU" sz="2800" dirty="0"/>
              <a:t>(</a:t>
            </a:r>
            <a:r>
              <a:rPr lang="hu-HU" sz="2800" dirty="0" err="1"/>
              <a:t>EVK-ra</a:t>
            </a:r>
            <a:r>
              <a:rPr lang="hu-HU" sz="2800" dirty="0"/>
              <a:t> 1.)</a:t>
            </a:r>
            <a:endParaRPr lang="hu-HU" dirty="0"/>
          </a:p>
        </p:txBody>
      </p:sp>
      <p:cxnSp>
        <p:nvCxnSpPr>
          <p:cNvPr id="8" name="Egyenes összekötő nyíllal 7"/>
          <p:cNvCxnSpPr/>
          <p:nvPr/>
        </p:nvCxnSpPr>
        <p:spPr>
          <a:xfrm flipH="1">
            <a:off x="6012160" y="3933056"/>
            <a:ext cx="72008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213016"/>
              </p:ext>
            </p:extLst>
          </p:nvPr>
        </p:nvGraphicFramePr>
        <p:xfrm>
          <a:off x="0" y="764704"/>
          <a:ext cx="9144000" cy="609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zövegdoboz 2">
            <a:extLst>
              <a:ext uri="{FF2B5EF4-FFF2-40B4-BE49-F238E27FC236}">
                <a16:creationId xmlns:a16="http://schemas.microsoft.com/office/drawing/2014/main" id="{14B7C931-6C7E-4BE3-8681-F017A968A1D7}"/>
              </a:ext>
            </a:extLst>
          </p:cNvPr>
          <p:cNvSpPr txBox="1"/>
          <p:nvPr/>
        </p:nvSpPr>
        <p:spPr>
          <a:xfrm>
            <a:off x="6084168" y="37890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átlag</a:t>
            </a:r>
          </a:p>
        </p:txBody>
      </p:sp>
    </p:spTree>
    <p:extLst>
      <p:ext uri="{BB962C8B-B14F-4D97-AF65-F5344CB8AC3E}">
        <p14:creationId xmlns:p14="http://schemas.microsoft.com/office/powerpoint/2010/main" val="2349678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508" y="188640"/>
            <a:ext cx="8229600" cy="671736"/>
          </a:xfrm>
        </p:spPr>
        <p:txBody>
          <a:bodyPr/>
          <a:lstStyle/>
          <a:p>
            <a:r>
              <a:rPr lang="hu-HU" dirty="0"/>
              <a:t>A pályázókról III. </a:t>
            </a:r>
            <a:r>
              <a:rPr lang="hu-HU" sz="2800" dirty="0"/>
              <a:t>(</a:t>
            </a:r>
            <a:r>
              <a:rPr lang="hu-HU" sz="2800" dirty="0" err="1"/>
              <a:t>EVK-ra</a:t>
            </a:r>
            <a:r>
              <a:rPr lang="hu-HU" sz="2800" dirty="0"/>
              <a:t> 2.)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540815"/>
              </p:ext>
            </p:extLst>
          </p:nvPr>
        </p:nvGraphicFramePr>
        <p:xfrm>
          <a:off x="0" y="860376"/>
          <a:ext cx="9144000" cy="599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33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Cél: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/>
              <a:t>„a kistelepülések fejlesztése és megerősítése”</a:t>
            </a:r>
          </a:p>
          <a:p>
            <a:endParaRPr lang="hu-HU" sz="2800" dirty="0"/>
          </a:p>
          <a:p>
            <a:r>
              <a:rPr lang="hu-HU" sz="2800" dirty="0"/>
              <a:t>a falusi népesség csökkenésének megállítása</a:t>
            </a:r>
          </a:p>
          <a:p>
            <a:endParaRPr lang="hu-HU" sz="2800" dirty="0"/>
          </a:p>
          <a:p>
            <a:r>
              <a:rPr lang="hu-HU" sz="2800" dirty="0"/>
              <a:t>a városiakkal egyenlő közszolgáltatások nyújtása</a:t>
            </a:r>
          </a:p>
          <a:p>
            <a:pPr marL="0" indent="0">
              <a:buNone/>
            </a:pPr>
            <a:r>
              <a:rPr lang="hu-HU" sz="2200" dirty="0"/>
              <a:t>(különbség csak az életstílusban lehet, az életminőségben nem)</a:t>
            </a:r>
          </a:p>
          <a:p>
            <a:pPr marL="0" indent="0">
              <a:buNone/>
            </a:pPr>
            <a:endParaRPr lang="hu-HU" sz="2200" dirty="0"/>
          </a:p>
          <a:p>
            <a:r>
              <a:rPr lang="hu-HU" sz="2800" dirty="0"/>
              <a:t>a falusiak megélhetésének biztosítása</a:t>
            </a:r>
          </a:p>
        </p:txBody>
      </p:sp>
    </p:spTree>
    <p:extLst>
      <p:ext uri="{BB962C8B-B14F-4D97-AF65-F5344CB8AC3E}">
        <p14:creationId xmlns:p14="http://schemas.microsoft.com/office/powerpoint/2010/main" val="2788674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sz="3200" u="sng" dirty="0"/>
              <a:t>Útkeresés a célhoz – az első év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516" y="1369833"/>
            <a:ext cx="8712968" cy="465145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altLang="hu-HU" sz="2400" dirty="0">
                <a:effectLst/>
              </a:rPr>
              <a:t>Első évi tapasztalatok, vélemények (remények) értékelése: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>
                <a:effectLst/>
              </a:rPr>
              <a:t>Még mindig nincs program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000" dirty="0">
              <a:effectLst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>
                <a:effectLst/>
              </a:rPr>
              <a:t>komplexitás, térségi szemlélet, valós gondok megoldása (?)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000" dirty="0">
              <a:effectLst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>
                <a:effectLst/>
              </a:rPr>
              <a:t>Tervezés/tervezhetőség hiánya a támogató és az érintettek oldalán is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000" dirty="0">
              <a:effectLst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>
                <a:effectLst/>
              </a:rPr>
              <a:t>Hatalmi túlfűtöttség érzékelhető – árt az ügyünknek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000" dirty="0">
              <a:effectLst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>
                <a:effectLst/>
              </a:rPr>
              <a:t>Egyszerű (?) a pályázatírás, de milyen lesz az elszámolás (Kincstár gyakorlata)?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000" dirty="0">
              <a:effectLst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hu-HU" altLang="hu-HU" sz="2000" dirty="0">
                <a:effectLst/>
              </a:rPr>
              <a:t>Kis pénzből részmegoldás – lehet majd a folytatásra is pályázni?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000" dirty="0"/>
          </a:p>
          <a:p>
            <a:pPr lvl="1" eaLnBrk="1" hangingPunct="1">
              <a:lnSpc>
                <a:spcPct val="90000"/>
              </a:lnSpc>
              <a:defRPr/>
            </a:pPr>
            <a:endParaRPr lang="hu-HU" altLang="hu-HU" sz="2000" dirty="0"/>
          </a:p>
          <a:p>
            <a:pPr eaLnBrk="1" hangingPunct="1">
              <a:lnSpc>
                <a:spcPct val="90000"/>
              </a:lnSpc>
              <a:defRPr/>
            </a:pPr>
            <a:endParaRPr lang="hu-HU" altLang="hu-HU" sz="24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27720"/>
          </a:xfrm>
        </p:spPr>
        <p:txBody>
          <a:bodyPr/>
          <a:lstStyle/>
          <a:p>
            <a:r>
              <a:rPr lang="hu-HU" dirty="0"/>
              <a:t>A jelen és a közeli jövő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hu-HU" sz="2000" dirty="0" err="1"/>
              <a:t>Korm</a:t>
            </a:r>
            <a:r>
              <a:rPr lang="hu-HU" sz="2000" dirty="0"/>
              <a:t> hat (XI.19.) 1646: Irány a pálya – óvodai sportpályák kormányzati beruházásban</a:t>
            </a:r>
          </a:p>
          <a:p>
            <a:r>
              <a:rPr lang="hu-HU" sz="2000" dirty="0"/>
              <a:t>1647: falusi útalapra + 3 Mrd</a:t>
            </a:r>
          </a:p>
          <a:p>
            <a:r>
              <a:rPr lang="hu-HU" sz="2000" dirty="0"/>
              <a:t>1648: alprogramok kerete átcsoportosítható; </a:t>
            </a:r>
          </a:p>
          <a:p>
            <a:pPr marL="0" indent="0">
              <a:buNone/>
            </a:pPr>
            <a:r>
              <a:rPr lang="hu-HU" sz="2000" dirty="0"/>
              <a:t>             </a:t>
            </a:r>
            <a:r>
              <a:rPr lang="hu-HU" sz="2000" dirty="0" err="1"/>
              <a:t>okospontok</a:t>
            </a:r>
            <a:r>
              <a:rPr lang="hu-HU" sz="2000" dirty="0"/>
              <a:t> mintaprogram törölve (1 Mrd)</a:t>
            </a:r>
          </a:p>
          <a:p>
            <a:pPr marL="0" indent="0">
              <a:buNone/>
            </a:pPr>
            <a:r>
              <a:rPr lang="hu-HU" sz="2000" dirty="0"/>
              <a:t>Falusi CSOK: az 5 ezer alattiakból 401 nem, DE 14 ötezer fölötti igen</a:t>
            </a:r>
          </a:p>
          <a:p>
            <a:pPr marL="0" indent="0">
              <a:buNone/>
            </a:pPr>
            <a:r>
              <a:rPr lang="hu-HU" sz="2000" dirty="0"/>
              <a:t>Megvalósítás – most jön a gondok java (építkezések). Fenntartás?</a:t>
            </a:r>
          </a:p>
          <a:p>
            <a:pPr marL="0" indent="0">
              <a:buNone/>
            </a:pPr>
            <a:r>
              <a:rPr lang="hu-HU" sz="2000" dirty="0"/>
              <a:t>A Kormánybiztosság rengeteg munkát végzett</a:t>
            </a:r>
          </a:p>
          <a:p>
            <a:pPr marL="0" indent="0">
              <a:buNone/>
            </a:pPr>
            <a:r>
              <a:rPr lang="hu-HU" sz="2000" dirty="0"/>
              <a:t>600-800 lakos: 73 település, 1 Mrd Ft – új falugondnoki </a:t>
            </a:r>
            <a:r>
              <a:rPr lang="hu-HU" sz="2000" dirty="0" err="1"/>
              <a:t>szolg</a:t>
            </a:r>
            <a:r>
              <a:rPr lang="hu-HU" sz="2000" dirty="0"/>
              <a:t>?</a:t>
            </a:r>
          </a:p>
          <a:p>
            <a:pPr marL="0" indent="0">
              <a:buNone/>
            </a:pPr>
            <a:r>
              <a:rPr lang="hu-HU" sz="2000" dirty="0"/>
              <a:t>Jövőre hasonló kiírások várhatók. </a:t>
            </a:r>
          </a:p>
          <a:p>
            <a:pPr marL="0" indent="0">
              <a:buNone/>
            </a:pPr>
            <a:r>
              <a:rPr lang="hu-HU" sz="2000" dirty="0"/>
              <a:t>Az elszámolási útmutató hamarosan megjelenik.</a:t>
            </a:r>
          </a:p>
          <a:p>
            <a:pPr marL="0" indent="0">
              <a:buNone/>
            </a:pPr>
            <a:r>
              <a:rPr lang="hu-HU" sz="2000" dirty="0"/>
              <a:t>A pályázati kezelő felület megújítását tervezik.</a:t>
            </a:r>
          </a:p>
          <a:p>
            <a:pPr marL="0" indent="0">
              <a:buNone/>
            </a:pPr>
            <a:r>
              <a:rPr lang="hu-HU" sz="2400" b="1" u="sng" dirty="0">
                <a:solidFill>
                  <a:srgbClr val="FFFF00"/>
                </a:solidFill>
              </a:rPr>
              <a:t>MÁK: 2019. december 23. utolsó kifizetés!</a:t>
            </a:r>
          </a:p>
          <a:p>
            <a:pPr marL="0" indent="0">
              <a:buNone/>
            </a:pPr>
            <a:r>
              <a:rPr lang="hu-HU" sz="20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293932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762807-0389-4C44-A28C-31545AE4E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 jó lenne, ha…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8F1222B-B099-47A3-92CC-E88AA3D1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356" y="1556792"/>
            <a:ext cx="8507288" cy="4968552"/>
          </a:xfrm>
        </p:spPr>
        <p:txBody>
          <a:bodyPr/>
          <a:lstStyle/>
          <a:p>
            <a:r>
              <a:rPr lang="hu-HU" sz="2800" dirty="0"/>
              <a:t>a létezésre nem kellene „pályázni” </a:t>
            </a:r>
            <a:r>
              <a:rPr lang="hu-HU" sz="2400" dirty="0"/>
              <a:t>(kötelező feladat?)</a:t>
            </a:r>
          </a:p>
          <a:p>
            <a:r>
              <a:rPr lang="hu-HU" sz="2800" dirty="0"/>
              <a:t>kettőt léphetnénk: terv+</a:t>
            </a:r>
            <a:r>
              <a:rPr lang="hu-HU" sz="2800" dirty="0" err="1"/>
              <a:t>ktgbecslés</a:t>
            </a:r>
            <a:r>
              <a:rPr lang="hu-HU" sz="2800" dirty="0"/>
              <a:t>, majd kivitelezés – ha nagy a „távolság”</a:t>
            </a:r>
          </a:p>
          <a:p>
            <a:r>
              <a:rPr lang="hu-HU" sz="2800" dirty="0"/>
              <a:t>a települések között koordináció lenne versengés helyett (IQ-teszt)</a:t>
            </a:r>
            <a:endParaRPr lang="hu-HU" sz="2800" u="sng" dirty="0"/>
          </a:p>
          <a:p>
            <a:r>
              <a:rPr lang="hu-HU" sz="2800" dirty="0"/>
              <a:t>lehetséges volna a kis pénzek összevonása és a </a:t>
            </a:r>
            <a:r>
              <a:rPr lang="hu-HU" sz="2800" u="sng" dirty="0"/>
              <a:t>célhoz – nem a módhoz</a:t>
            </a:r>
            <a:r>
              <a:rPr lang="hu-HU" sz="2800" dirty="0"/>
              <a:t> rendelt felhasználása </a:t>
            </a:r>
          </a:p>
          <a:p>
            <a:r>
              <a:rPr lang="hu-HU" sz="2800" dirty="0"/>
              <a:t>az elszámolási részletszabályokat ismerhetnénk már a benyújtáskor</a:t>
            </a:r>
          </a:p>
          <a:p>
            <a:r>
              <a:rPr lang="hu-HU" sz="2800" dirty="0"/>
              <a:t>közösségeink is épülnének, nemcsak aszfalt és fal.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6258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59768"/>
          </a:xfrm>
        </p:spPr>
        <p:txBody>
          <a:bodyPr/>
          <a:lstStyle/>
          <a:p>
            <a:r>
              <a:rPr lang="hu-HU" dirty="0"/>
              <a:t>Tanulságok, javaslatok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9288"/>
          </a:xfrm>
        </p:spPr>
        <p:txBody>
          <a:bodyPr/>
          <a:lstStyle/>
          <a:p>
            <a:r>
              <a:rPr lang="hu-HU" dirty="0"/>
              <a:t>A tapasztalatokat értékelni kell – velünk is!</a:t>
            </a:r>
          </a:p>
          <a:p>
            <a:r>
              <a:rPr lang="hu-HU" dirty="0"/>
              <a:t>Koordinációra van szükség (megyei </a:t>
            </a:r>
            <a:r>
              <a:rPr lang="hu-HU" dirty="0" err="1"/>
              <a:t>önk</a:t>
            </a:r>
            <a:r>
              <a:rPr lang="hu-HU" dirty="0"/>
              <a:t>, LEADER </a:t>
            </a:r>
            <a:r>
              <a:rPr lang="hu-HU" dirty="0" err="1"/>
              <a:t>HACS-ok</a:t>
            </a:r>
            <a:r>
              <a:rPr lang="hu-HU" dirty="0"/>
              <a:t>?)</a:t>
            </a:r>
          </a:p>
          <a:p>
            <a:r>
              <a:rPr lang="hu-HU" dirty="0"/>
              <a:t>Kis falvak is nagy pénzekhez juthattak</a:t>
            </a:r>
          </a:p>
          <a:p>
            <a:r>
              <a:rPr lang="hu-HU" dirty="0"/>
              <a:t>Nagy kérdés: miért nem nyertek falvak?</a:t>
            </a:r>
          </a:p>
          <a:p>
            <a:r>
              <a:rPr lang="hu-HU" dirty="0"/>
              <a:t>Komplex programokat kidolgozni együtt.</a:t>
            </a:r>
          </a:p>
          <a:p>
            <a:r>
              <a:rPr lang="hu-HU" dirty="0"/>
              <a:t>Ilyen még nem volt, de legyen jobb!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20908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71600"/>
          </a:xfrm>
        </p:spPr>
        <p:txBody>
          <a:bodyPr/>
          <a:lstStyle/>
          <a:p>
            <a:r>
              <a:rPr lang="hu-HU" altLang="hu-HU" u="sng" dirty="0"/>
              <a:t>Országgyűlési választás 2014.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0" y="980728"/>
          <a:ext cx="4572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>
            <a:graphicFrameLocks/>
          </p:cNvGraphicFramePr>
          <p:nvPr/>
        </p:nvGraphicFramePr>
        <p:xfrm>
          <a:off x="2340" y="980728"/>
          <a:ext cx="4679504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93968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8629" y="-171400"/>
            <a:ext cx="8229600" cy="1371600"/>
          </a:xfrm>
        </p:spPr>
        <p:txBody>
          <a:bodyPr/>
          <a:lstStyle/>
          <a:p>
            <a:r>
              <a:rPr lang="hu-HU" u="sng" dirty="0"/>
              <a:t>Országgyűlési választás 2018.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552319"/>
              </p:ext>
            </p:extLst>
          </p:nvPr>
        </p:nvGraphicFramePr>
        <p:xfrm>
          <a:off x="0" y="980728"/>
          <a:ext cx="4427984" cy="5877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25667"/>
              </p:ext>
            </p:extLst>
          </p:nvPr>
        </p:nvGraphicFramePr>
        <p:xfrm>
          <a:off x="4427984" y="980729"/>
          <a:ext cx="4716016" cy="5877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6948264" y="1982997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2"/>
                </a:solidFill>
              </a:rPr>
              <a:t>17%</a:t>
            </a:r>
          </a:p>
        </p:txBody>
      </p:sp>
    </p:spTree>
    <p:extLst>
      <p:ext uri="{BB962C8B-B14F-4D97-AF65-F5344CB8AC3E}">
        <p14:creationId xmlns:p14="http://schemas.microsoft.com/office/powerpoint/2010/main" val="693894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altLang="hu-HU" dirty="0"/>
              <a:t>Teszi-e a vidék a dolgát?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55672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dirty="0"/>
              <a:t>Lássunk tisztán! </a:t>
            </a:r>
            <a:r>
              <a:rPr lang="hu-HU" altLang="hu-HU" sz="2000" dirty="0"/>
              <a:t>(mostohagyerek, balek, reménység)</a:t>
            </a:r>
          </a:p>
          <a:p>
            <a:pPr eaLnBrk="1" hangingPunct="1">
              <a:defRPr/>
            </a:pPr>
            <a:r>
              <a:rPr lang="hu-HU" altLang="hu-HU" dirty="0"/>
              <a:t>Beszéljünk világosan: a vidék hitelező!</a:t>
            </a:r>
          </a:p>
          <a:p>
            <a:pPr eaLnBrk="1" hangingPunct="1">
              <a:defRPr/>
            </a:pPr>
            <a:r>
              <a:rPr lang="hu-HU" altLang="hu-HU" dirty="0"/>
              <a:t>Egyéni választókerület = egyéni érdek/érvényesítés </a:t>
            </a:r>
          </a:p>
          <a:p>
            <a:pPr eaLnBrk="1" hangingPunct="1">
              <a:defRPr/>
            </a:pPr>
            <a:r>
              <a:rPr lang="hu-HU" altLang="hu-HU" dirty="0"/>
              <a:t>Vidéki kistelepülési közösségeink képtelenek önmaguk megszervezésére (még több halat)</a:t>
            </a:r>
          </a:p>
          <a:p>
            <a:pPr eaLnBrk="1" hangingPunct="1">
              <a:defRPr/>
            </a:pPr>
            <a:r>
              <a:rPr lang="hu-HU" altLang="hu-HU" dirty="0"/>
              <a:t>Mindenki érjen </a:t>
            </a:r>
            <a:r>
              <a:rPr lang="hu-HU" altLang="hu-HU" dirty="0" err="1"/>
              <a:t>CÉL-ba</a:t>
            </a:r>
            <a:r>
              <a:rPr lang="hu-HU" altLang="hu-HU" dirty="0"/>
              <a:t>, de az nem a próbaút végén van!</a:t>
            </a:r>
          </a:p>
          <a:p>
            <a:pPr eaLnBrk="1" hangingPunct="1">
              <a:defRPr/>
            </a:pPr>
            <a:endParaRPr lang="hu-HU" altLang="hu-HU" sz="2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74028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15237CD-7105-42CD-9CCB-6EA031FA3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37439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Egyenes összekötő 3"/>
          <p:cNvCxnSpPr/>
          <p:nvPr/>
        </p:nvCxnSpPr>
        <p:spPr>
          <a:xfrm flipV="1">
            <a:off x="1979712" y="1124744"/>
            <a:ext cx="0" cy="4104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flipV="1">
            <a:off x="3203848" y="1124744"/>
            <a:ext cx="0" cy="4104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4355976" y="1124744"/>
            <a:ext cx="0" cy="4104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5580112" y="1124744"/>
            <a:ext cx="17748" cy="41044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6732240" y="1141214"/>
            <a:ext cx="0" cy="40879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>
            <a:off x="7956376" y="1141214"/>
            <a:ext cx="17748" cy="40715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zövegdoboz 2"/>
          <p:cNvSpPr txBox="1"/>
          <p:nvPr/>
        </p:nvSpPr>
        <p:spPr>
          <a:xfrm>
            <a:off x="1135123" y="1124744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chemeClr val="bg2"/>
                </a:solidFill>
              </a:rPr>
              <a:t>NyD</a:t>
            </a:r>
            <a:endParaRPr lang="hu-HU" dirty="0">
              <a:solidFill>
                <a:schemeClr val="bg2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719598" y="1094144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2"/>
                </a:solidFill>
              </a:rPr>
              <a:t>ÉA</a:t>
            </a:r>
          </a:p>
        </p:txBody>
      </p:sp>
    </p:spTree>
    <p:extLst>
      <p:ext uri="{BB962C8B-B14F-4D97-AF65-F5344CB8AC3E}">
        <p14:creationId xmlns:p14="http://schemas.microsoft.com/office/powerpoint/2010/main" val="345252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FB8A7E4-DF4B-4CA3-9BD9-CC5E111C48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71840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Egyenes összekötő 6"/>
          <p:cNvCxnSpPr/>
          <p:nvPr/>
        </p:nvCxnSpPr>
        <p:spPr>
          <a:xfrm>
            <a:off x="3275856" y="620688"/>
            <a:ext cx="0" cy="504056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6171B038-B199-4E6C-8732-0B6A19D9043F}"/>
              </a:ext>
            </a:extLst>
          </p:cNvPr>
          <p:cNvSpPr txBox="1"/>
          <p:nvPr/>
        </p:nvSpPr>
        <p:spPr>
          <a:xfrm>
            <a:off x="1187624" y="836712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chemeClr val="bg2"/>
                </a:solidFill>
              </a:rPr>
              <a:t>NyD</a:t>
            </a:r>
            <a:endParaRPr lang="hu-HU" dirty="0">
              <a:solidFill>
                <a:schemeClr val="bg2"/>
              </a:solidFill>
            </a:endParaRPr>
          </a:p>
        </p:txBody>
      </p:sp>
      <p:cxnSp>
        <p:nvCxnSpPr>
          <p:cNvPr id="4" name="Egyenes összekötő 3"/>
          <p:cNvCxnSpPr/>
          <p:nvPr/>
        </p:nvCxnSpPr>
        <p:spPr>
          <a:xfrm>
            <a:off x="683568" y="2636912"/>
            <a:ext cx="835292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50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hu-HU" sz="2800" dirty="0"/>
              <a:t>Indulás 2018. december 10. (1669. </a:t>
            </a:r>
            <a:r>
              <a:rPr lang="hu-HU" sz="2800" dirty="0" err="1"/>
              <a:t>Korm</a:t>
            </a:r>
            <a:r>
              <a:rPr lang="hu-HU" sz="2800" dirty="0"/>
              <a:t> hat.)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7524" y="980728"/>
            <a:ext cx="8568952" cy="5616624"/>
          </a:xfrm>
        </p:spPr>
        <p:txBody>
          <a:bodyPr/>
          <a:lstStyle/>
          <a:p>
            <a:r>
              <a:rPr lang="hu-HU" sz="1750" i="1" dirty="0">
                <a:effectLst/>
              </a:rPr>
              <a:t>a) </a:t>
            </a:r>
            <a:r>
              <a:rPr lang="hu-HU" sz="1750" dirty="0">
                <a:effectLst/>
              </a:rPr>
              <a:t>szolgálati lakás: 5 000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b)</a:t>
            </a:r>
            <a:r>
              <a:rPr lang="hu-HU" sz="1750" dirty="0">
                <a:effectLst/>
              </a:rPr>
              <a:t> bölcsődefejlesztés: 10 000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 – </a:t>
            </a:r>
            <a:r>
              <a:rPr lang="hu-HU" sz="1750" dirty="0">
                <a:solidFill>
                  <a:srgbClr val="FFFF00"/>
                </a:solidFill>
                <a:effectLst/>
              </a:rPr>
              <a:t>NEM LETT KIÍRVA!</a:t>
            </a:r>
          </a:p>
          <a:p>
            <a:r>
              <a:rPr lang="hu-HU" sz="1750" i="1" dirty="0">
                <a:effectLst/>
              </a:rPr>
              <a:t>c)</a:t>
            </a:r>
            <a:r>
              <a:rPr lang="hu-HU" sz="1750" dirty="0">
                <a:effectLst/>
              </a:rPr>
              <a:t> óvodafejlesztés: 5 000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d)</a:t>
            </a:r>
            <a:r>
              <a:rPr lang="hu-HU" sz="1750" dirty="0">
                <a:effectLst/>
              </a:rPr>
              <a:t> óvodaudvar, illetve óvodai sport: 5 000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e)</a:t>
            </a:r>
            <a:r>
              <a:rPr lang="hu-HU" sz="1750" dirty="0">
                <a:effectLst/>
              </a:rPr>
              <a:t> orvosi rendelő, orvosi eszköz: 6 000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f)</a:t>
            </a:r>
            <a:r>
              <a:rPr lang="hu-HU" sz="1750" dirty="0">
                <a:effectLst/>
              </a:rPr>
              <a:t> orvosi ellátást segítő eszköz: 2 000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g)</a:t>
            </a:r>
            <a:r>
              <a:rPr lang="hu-HU" sz="1750" dirty="0">
                <a:effectLst/>
              </a:rPr>
              <a:t> polgármesteri hivatal felújítás: 2 000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h)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belter</a:t>
            </a:r>
            <a:r>
              <a:rPr lang="hu-HU" sz="1750" dirty="0">
                <a:effectLst/>
              </a:rPr>
              <a:t>. járdafelújítás </a:t>
            </a:r>
            <a:r>
              <a:rPr lang="hu-HU" sz="1750" dirty="0" err="1">
                <a:effectLst/>
              </a:rPr>
              <a:t>anyagtám</a:t>
            </a:r>
            <a:r>
              <a:rPr lang="hu-HU" sz="1750" dirty="0">
                <a:effectLst/>
              </a:rPr>
              <a:t>., </a:t>
            </a:r>
            <a:r>
              <a:rPr lang="hu-HU" sz="1750" dirty="0" err="1">
                <a:effectLst/>
              </a:rPr>
              <a:t>belter</a:t>
            </a:r>
            <a:r>
              <a:rPr lang="hu-HU" sz="1750" dirty="0">
                <a:effectLst/>
              </a:rPr>
              <a:t>. útfelújítás: 10 000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i)</a:t>
            </a:r>
            <a:r>
              <a:rPr lang="hu-HU" sz="1750" dirty="0">
                <a:effectLst/>
              </a:rPr>
              <a:t> sportparkok építése: 2 000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j)</a:t>
            </a:r>
            <a:r>
              <a:rPr lang="hu-HU" sz="1750" dirty="0">
                <a:effectLst/>
              </a:rPr>
              <a:t> temetőfejlesztés: 3 000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k)</a:t>
            </a:r>
            <a:r>
              <a:rPr lang="hu-HU" sz="1750" dirty="0">
                <a:effectLst/>
              </a:rPr>
              <a:t> eszközfejlesztés közterület karbantartására: 3 000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l)</a:t>
            </a:r>
            <a:r>
              <a:rPr lang="hu-HU" sz="1750" dirty="0">
                <a:effectLst/>
              </a:rPr>
              <a:t> falubusz (falugondnoki) program: 8 000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m)</a:t>
            </a:r>
            <a:r>
              <a:rPr lang="hu-HU" sz="1750" dirty="0">
                <a:effectLst/>
              </a:rPr>
              <a:t> helyi közösségi terek fejlesztése történelmi egyházakkal: 7 000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n)</a:t>
            </a:r>
            <a:r>
              <a:rPr lang="hu-HU" sz="1750" dirty="0">
                <a:effectLst/>
              </a:rPr>
              <a:t> nemzeti és helyi identitás erősítése önkormányzatok: 6 000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forint,</a:t>
            </a:r>
          </a:p>
          <a:p>
            <a:r>
              <a:rPr lang="hu-HU" sz="1750" i="1" dirty="0">
                <a:effectLst/>
              </a:rPr>
              <a:t>o)</a:t>
            </a:r>
            <a:r>
              <a:rPr lang="hu-HU" sz="1750" dirty="0">
                <a:effectLst/>
              </a:rPr>
              <a:t> mintaprogram – </a:t>
            </a:r>
            <a:r>
              <a:rPr lang="hu-HU" sz="1750" dirty="0" err="1">
                <a:effectLst/>
              </a:rPr>
              <a:t>okospontok</a:t>
            </a:r>
            <a:r>
              <a:rPr lang="hu-HU" sz="1750" dirty="0">
                <a:effectLst/>
              </a:rPr>
              <a:t> kialakítása: 1 000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</a:t>
            </a:r>
            <a:r>
              <a:rPr lang="hu-HU" sz="1750" dirty="0" err="1">
                <a:effectLst/>
              </a:rPr>
              <a:t>000</a:t>
            </a:r>
            <a:r>
              <a:rPr lang="hu-HU" sz="1750" dirty="0">
                <a:effectLst/>
              </a:rPr>
              <a:t> forint = </a:t>
            </a:r>
            <a:r>
              <a:rPr lang="hu-HU" sz="2000" dirty="0">
                <a:effectLst/>
              </a:rPr>
              <a:t>75 Mrd Ft.</a:t>
            </a:r>
          </a:p>
          <a:p>
            <a:r>
              <a:rPr lang="hu-HU" sz="1750" dirty="0">
                <a:effectLst/>
              </a:rPr>
              <a:t>Falusi Útalap </a:t>
            </a:r>
            <a:r>
              <a:rPr lang="hu-HU" sz="2000" dirty="0">
                <a:effectLst/>
              </a:rPr>
              <a:t>50 Mrd </a:t>
            </a:r>
            <a:r>
              <a:rPr lang="hu-HU" sz="1750" dirty="0">
                <a:effectLst/>
              </a:rPr>
              <a:t>(+ 3 Mrd!)</a:t>
            </a:r>
          </a:p>
          <a:p>
            <a:r>
              <a:rPr lang="hu-HU" sz="1750" dirty="0">
                <a:effectLst/>
              </a:rPr>
              <a:t>Falusi CSOK 25 Mrd = </a:t>
            </a:r>
            <a:r>
              <a:rPr lang="hu-HU" sz="2000" dirty="0">
                <a:effectLst/>
              </a:rPr>
              <a:t>150 Mrd Ft.</a:t>
            </a:r>
          </a:p>
          <a:p>
            <a:endParaRPr lang="hu-HU" sz="1600" dirty="0">
              <a:effectLst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300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9728"/>
          </a:xfrm>
        </p:spPr>
        <p:txBody>
          <a:bodyPr/>
          <a:lstStyle/>
          <a:p>
            <a:r>
              <a:rPr lang="hu-HU" sz="2800" dirty="0"/>
              <a:t>Ami megjelent pályázati lehetőségként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7524" y="980728"/>
            <a:ext cx="8568952" cy="5472608"/>
          </a:xfrm>
        </p:spPr>
        <p:txBody>
          <a:bodyPr/>
          <a:lstStyle/>
          <a:p>
            <a:r>
              <a:rPr lang="hu-HU" sz="1750" dirty="0">
                <a:effectLst/>
              </a:rPr>
              <a:t>1) helyi közösségi terek fejlesztése történelmi egyházakkal: 7 Mrd forint </a:t>
            </a:r>
          </a:p>
          <a:p>
            <a:r>
              <a:rPr lang="hu-HU" sz="1750" dirty="0">
                <a:effectLst/>
              </a:rPr>
              <a:t>2)</a:t>
            </a:r>
            <a:r>
              <a:rPr lang="hu-HU" sz="1750" i="1" dirty="0">
                <a:effectLst/>
              </a:rPr>
              <a:t> </a:t>
            </a:r>
            <a:r>
              <a:rPr lang="hu-HU" sz="1750" dirty="0">
                <a:effectLst/>
              </a:rPr>
              <a:t>nemzeti és helyi identitás erősítése önkormányzatok: 6 Mrd forint</a:t>
            </a:r>
          </a:p>
          <a:p>
            <a:r>
              <a:rPr lang="hu-HU" sz="1750" dirty="0">
                <a:effectLst/>
              </a:rPr>
              <a:t>3) orvosi rendelő: 4 Mrd forint   </a:t>
            </a:r>
            <a:r>
              <a:rPr lang="hu-HU" sz="1750" dirty="0">
                <a:solidFill>
                  <a:srgbClr val="FFFF00"/>
                </a:solidFill>
                <a:effectLst/>
              </a:rPr>
              <a:t>(még 2?)</a:t>
            </a:r>
          </a:p>
          <a:p>
            <a:r>
              <a:rPr lang="hu-HU" sz="1750" dirty="0">
                <a:effectLst/>
              </a:rPr>
              <a:t>4) óvodafejlesztés: 5 Mrd forint</a:t>
            </a:r>
          </a:p>
          <a:p>
            <a:r>
              <a:rPr lang="hu-HU" sz="1750" dirty="0">
                <a:effectLst/>
              </a:rPr>
              <a:t>5) orvosi eszköz: 2 Mrd forint</a:t>
            </a:r>
          </a:p>
          <a:p>
            <a:r>
              <a:rPr lang="hu-HU" sz="1750" dirty="0">
                <a:effectLst/>
              </a:rPr>
              <a:t>6) egyházi tulajdonú temető fejlesztése: 1,2 Mrd forint</a:t>
            </a:r>
          </a:p>
          <a:p>
            <a:r>
              <a:rPr lang="hu-HU" sz="1750" dirty="0">
                <a:effectLst/>
              </a:rPr>
              <a:t>7) önkormányzati utak fejlesztése: 8 Mrd forint</a:t>
            </a:r>
          </a:p>
          <a:p>
            <a:r>
              <a:rPr lang="hu-HU" sz="1750" dirty="0">
                <a:effectLst/>
              </a:rPr>
              <a:t>8) járdaépítés, járdafelújítás anyagtámogatása: 2 Mrd forint</a:t>
            </a:r>
          </a:p>
          <a:p>
            <a:r>
              <a:rPr lang="hu-HU" sz="1750" dirty="0">
                <a:effectLst/>
              </a:rPr>
              <a:t>9) temetőfejlesztés: 1,8 Mrd forint</a:t>
            </a:r>
          </a:p>
          <a:p>
            <a:r>
              <a:rPr lang="hu-HU" sz="1750" dirty="0">
                <a:effectLst/>
              </a:rPr>
              <a:t>10) polgármesteri hivatal felújítás: 2 Mrd forint</a:t>
            </a:r>
          </a:p>
          <a:p>
            <a:r>
              <a:rPr lang="hu-HU" sz="1750" dirty="0">
                <a:effectLst/>
              </a:rPr>
              <a:t>11) eszközfejlesztés közterület karbantartására: 3 Mrd forint</a:t>
            </a:r>
          </a:p>
          <a:p>
            <a:r>
              <a:rPr lang="hu-HU" sz="1750" dirty="0">
                <a:effectLst/>
              </a:rPr>
              <a:t>12) óvodaudvar: 3 Mrd forint   </a:t>
            </a:r>
            <a:r>
              <a:rPr lang="hu-HU" sz="1750" dirty="0">
                <a:solidFill>
                  <a:srgbClr val="FFFF00"/>
                </a:solidFill>
                <a:effectLst/>
              </a:rPr>
              <a:t>(még 2?)</a:t>
            </a:r>
          </a:p>
          <a:p>
            <a:r>
              <a:rPr lang="hu-HU" sz="1750" dirty="0">
                <a:effectLst/>
              </a:rPr>
              <a:t>13) falu- és tanyagondnoki szolgálat támogatása: 4 Mrd forint</a:t>
            </a:r>
          </a:p>
          <a:p>
            <a:r>
              <a:rPr lang="hu-HU" sz="1750" dirty="0">
                <a:effectLst/>
              </a:rPr>
              <a:t>14) orvosi szolgálati lakás: 5 Mrd forint</a:t>
            </a:r>
          </a:p>
          <a:p>
            <a:r>
              <a:rPr lang="hu-HU" sz="1750" dirty="0">
                <a:effectLst/>
              </a:rPr>
              <a:t>15)</a:t>
            </a:r>
            <a:r>
              <a:rPr lang="hu-HU" sz="1750" i="1" dirty="0">
                <a:effectLst/>
              </a:rPr>
              <a:t> </a:t>
            </a:r>
            <a:r>
              <a:rPr lang="hu-HU" sz="1750" dirty="0">
                <a:effectLst/>
              </a:rPr>
              <a:t>szolgálati lakás: 1,9 Mrd forint = </a:t>
            </a:r>
            <a:r>
              <a:rPr lang="hu-HU" sz="2400" u="sng" dirty="0">
                <a:effectLst/>
              </a:rPr>
              <a:t>56 Mrd forint </a:t>
            </a:r>
            <a:r>
              <a:rPr lang="hu-HU" sz="1750" u="sng" dirty="0">
                <a:effectLst/>
              </a:rPr>
              <a:t>+ 4 Mrd </a:t>
            </a:r>
            <a:r>
              <a:rPr lang="hu-HU" sz="1750" u="sng" dirty="0" err="1">
                <a:effectLst/>
              </a:rPr>
              <a:t>falug</a:t>
            </a:r>
            <a:r>
              <a:rPr lang="hu-HU" sz="1750" u="sng" dirty="0">
                <a:effectLst/>
              </a:rPr>
              <a:t>. </a:t>
            </a:r>
            <a:r>
              <a:rPr lang="hu-HU" sz="1750" u="sng" dirty="0" err="1">
                <a:effectLst/>
              </a:rPr>
              <a:t>szolg</a:t>
            </a:r>
            <a:r>
              <a:rPr lang="hu-HU" sz="1750" u="sng" dirty="0">
                <a:effectLst/>
              </a:rPr>
              <a:t>. tám. </a:t>
            </a:r>
          </a:p>
          <a:p>
            <a:r>
              <a:rPr lang="hu-HU" sz="1600" dirty="0" err="1">
                <a:effectLst/>
              </a:rPr>
              <a:t>Okospontok</a:t>
            </a:r>
            <a:r>
              <a:rPr lang="hu-HU" sz="1600" dirty="0">
                <a:effectLst/>
              </a:rPr>
              <a:t> program törölve  </a:t>
            </a:r>
            <a:r>
              <a:rPr lang="hu-HU" sz="1600" dirty="0">
                <a:solidFill>
                  <a:srgbClr val="FFFF00"/>
                </a:solidFill>
                <a:effectLst/>
              </a:rPr>
              <a:t>(- 1 Mrd)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5085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0848" y="188640"/>
            <a:ext cx="8229600" cy="671736"/>
          </a:xfrm>
        </p:spPr>
        <p:txBody>
          <a:bodyPr/>
          <a:lstStyle/>
          <a:p>
            <a:r>
              <a:rPr lang="hu-HU" sz="3200" dirty="0"/>
              <a:t>A pályázókról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00600"/>
          </a:xfrm>
        </p:spPr>
        <p:txBody>
          <a:bodyPr/>
          <a:lstStyle/>
          <a:p>
            <a:r>
              <a:rPr lang="hu-HU" sz="2800" dirty="0"/>
              <a:t>Jogosult település 2873, ebből fejlesztendő 964, kedvezményezett 952, egyéb 957  (91 város)</a:t>
            </a:r>
          </a:p>
          <a:p>
            <a:r>
              <a:rPr lang="hu-HU" sz="2600" dirty="0"/>
              <a:t>Nyertes település 2331, ebből fejlesztendő 750 (32 %), </a:t>
            </a:r>
            <a:r>
              <a:rPr lang="hu-HU" sz="2600" dirty="0" err="1"/>
              <a:t>kedvezm</a:t>
            </a:r>
            <a:r>
              <a:rPr lang="hu-HU" sz="2600" dirty="0"/>
              <a:t>. 777 (33 %), egyéb 804 (35 %) </a:t>
            </a:r>
            <a:r>
              <a:rPr lang="hu-HU" sz="2400" dirty="0"/>
              <a:t>(81 város)</a:t>
            </a:r>
          </a:p>
          <a:p>
            <a:r>
              <a:rPr lang="hu-HU" sz="2800" dirty="0"/>
              <a:t>Nem nyert 542 település (19 %), fejlesztendő 214 (40 %), </a:t>
            </a:r>
            <a:r>
              <a:rPr lang="hu-HU" sz="2800" dirty="0" err="1"/>
              <a:t>kedvezm</a:t>
            </a:r>
            <a:r>
              <a:rPr lang="hu-HU" sz="2800" dirty="0"/>
              <a:t>. 175 (32 %), egyéb 153 (28 %)</a:t>
            </a:r>
          </a:p>
          <a:p>
            <a:r>
              <a:rPr lang="hu-HU" sz="2800" dirty="0"/>
              <a:t>Legtöbb 9 nyert pályázat, legalább 5 </a:t>
            </a:r>
            <a:r>
              <a:rPr lang="hu-HU" sz="2800" dirty="0" err="1"/>
              <a:t>pály</a:t>
            </a:r>
            <a:r>
              <a:rPr lang="hu-HU" sz="2800" dirty="0"/>
              <a:t>. 154 tel.</a:t>
            </a:r>
          </a:p>
          <a:p>
            <a:pPr marL="0" indent="0">
              <a:buNone/>
            </a:pPr>
            <a:r>
              <a:rPr lang="hu-HU" sz="2800" dirty="0"/>
              <a:t>Ebből </a:t>
            </a:r>
            <a:r>
              <a:rPr lang="hu-HU" sz="2800" dirty="0" err="1"/>
              <a:t>fejl</a:t>
            </a:r>
            <a:r>
              <a:rPr lang="hu-HU" sz="2800" dirty="0"/>
              <a:t>: 46, </a:t>
            </a:r>
            <a:r>
              <a:rPr lang="hu-HU" sz="2800" dirty="0" err="1"/>
              <a:t>kedvezm</a:t>
            </a:r>
            <a:r>
              <a:rPr lang="hu-HU" sz="2800" dirty="0"/>
              <a:t>: 41, egyéb: 67  (8,9 Mrd)</a:t>
            </a:r>
          </a:p>
          <a:p>
            <a:r>
              <a:rPr lang="hu-HU" sz="2800" dirty="0"/>
              <a:t>Legalább 50 M Ft-ot nyert 188 település (8 %)</a:t>
            </a:r>
          </a:p>
          <a:p>
            <a:pPr marL="0" indent="0">
              <a:buNone/>
            </a:pPr>
            <a:r>
              <a:rPr lang="hu-HU" sz="2800" dirty="0" err="1"/>
              <a:t>fejl</a:t>
            </a:r>
            <a:r>
              <a:rPr lang="hu-HU" sz="2800" dirty="0"/>
              <a:t>: 59, </a:t>
            </a:r>
            <a:r>
              <a:rPr lang="hu-HU" sz="2800" dirty="0" err="1"/>
              <a:t>kedvezm</a:t>
            </a:r>
            <a:r>
              <a:rPr lang="hu-HU" sz="2800" dirty="0"/>
              <a:t>: 58, egyéb: 71 (15,3 Mrd: 27 %)</a:t>
            </a:r>
          </a:p>
          <a:p>
            <a:r>
              <a:rPr lang="hu-HU" sz="2800" dirty="0"/>
              <a:t>Szélső értékek: 336 e Ft, illetve 334 M Ft</a:t>
            </a:r>
          </a:p>
        </p:txBody>
      </p:sp>
    </p:spTree>
    <p:extLst>
      <p:ext uri="{BB962C8B-B14F-4D97-AF65-F5344CB8AC3E}">
        <p14:creationId xmlns:p14="http://schemas.microsoft.com/office/powerpoint/2010/main" val="279566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71736"/>
          </a:xfrm>
        </p:spPr>
        <p:txBody>
          <a:bodyPr/>
          <a:lstStyle/>
          <a:p>
            <a:r>
              <a:rPr lang="hu-HU" dirty="0"/>
              <a:t>A pályázókról I. </a:t>
            </a:r>
            <a:r>
              <a:rPr lang="hu-HU" sz="2800" dirty="0"/>
              <a:t>(</a:t>
            </a:r>
            <a:r>
              <a:rPr lang="hu-HU" sz="2800" dirty="0" err="1"/>
              <a:t>lakosszámra</a:t>
            </a:r>
            <a:r>
              <a:rPr lang="hu-HU" sz="2800" dirty="0"/>
              <a:t> 1.)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050409"/>
              </p:ext>
            </p:extLst>
          </p:nvPr>
        </p:nvGraphicFramePr>
        <p:xfrm>
          <a:off x="0" y="1052513"/>
          <a:ext cx="9144000" cy="580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059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3744"/>
          </a:xfrm>
        </p:spPr>
        <p:txBody>
          <a:bodyPr/>
          <a:lstStyle/>
          <a:p>
            <a:r>
              <a:rPr lang="hu-HU" dirty="0"/>
              <a:t>A pályázókról I. </a:t>
            </a:r>
            <a:r>
              <a:rPr lang="hu-HU" sz="2800" dirty="0"/>
              <a:t>(</a:t>
            </a:r>
            <a:r>
              <a:rPr lang="hu-HU" sz="2800" dirty="0" err="1"/>
              <a:t>lakosszámra</a:t>
            </a:r>
            <a:r>
              <a:rPr lang="hu-HU" sz="2800" dirty="0"/>
              <a:t> 2.)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043320"/>
              </p:ext>
            </p:extLst>
          </p:nvPr>
        </p:nvGraphicFramePr>
        <p:xfrm>
          <a:off x="0" y="744538"/>
          <a:ext cx="9144000" cy="611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8015604"/>
      </p:ext>
    </p:extLst>
  </p:cSld>
  <p:clrMapOvr>
    <a:masterClrMapping/>
  </p:clrMapOvr>
</p:sld>
</file>

<file path=ppt/theme/theme1.xml><?xml version="1.0" encoding="utf-8"?>
<a:theme xmlns:a="http://schemas.openxmlformats.org/drawingml/2006/main" name="Mintázatos">
  <a:themeElements>
    <a:clrScheme name="Mintázatos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Mintázat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intázatos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ntázatos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tázatos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4032</TotalTime>
  <Words>1308</Words>
  <Application>Microsoft Office PowerPoint</Application>
  <PresentationFormat>Diavetítés a képernyőre (4:3 oldalarány)</PresentationFormat>
  <Paragraphs>258</Paragraphs>
  <Slides>27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Mintázatos</vt:lpstr>
      <vt:lpstr>Magyar Falu Program -  a „kísérleti” év vége felé</vt:lpstr>
      <vt:lpstr>Cél:</vt:lpstr>
      <vt:lpstr>PowerPoint-bemutató</vt:lpstr>
      <vt:lpstr>PowerPoint-bemutató</vt:lpstr>
      <vt:lpstr>Indulás 2018. december 10. (1669. Korm hat.)</vt:lpstr>
      <vt:lpstr>Ami megjelent pályázati lehetőségként</vt:lpstr>
      <vt:lpstr>A pályázókról I.</vt:lpstr>
      <vt:lpstr>A pályázókról I. (lakosszámra 1.)</vt:lpstr>
      <vt:lpstr>A pályázókról I. (lakosszámra 2.)</vt:lpstr>
      <vt:lpstr>A pályázókról II. (megyére 1.)</vt:lpstr>
      <vt:lpstr>A pályázókról II. (megyére 2.)</vt:lpstr>
      <vt:lpstr>A pályázókról II. (megyére 3.)</vt:lpstr>
      <vt:lpstr>A pályázókról II. (megyére 4.) nem nyertek</vt:lpstr>
      <vt:lpstr>A pályázókról II. (megyére 5.) nem nyertek</vt:lpstr>
      <vt:lpstr>A pályázásról, pályázatokról</vt:lpstr>
      <vt:lpstr>A pályázatokról II. (célra 1.)</vt:lpstr>
      <vt:lpstr>A pályázatokról II. (célra 2.)</vt:lpstr>
      <vt:lpstr>A pályázókról III. (EVK-ra 1.)</vt:lpstr>
      <vt:lpstr>A pályázókról III. (EVK-ra 2.)</vt:lpstr>
      <vt:lpstr>Útkeresés a célhoz – az első év</vt:lpstr>
      <vt:lpstr>A jelen és a közeli jövő</vt:lpstr>
      <vt:lpstr>De jó lenne, ha…</vt:lpstr>
      <vt:lpstr>Tanulságok, javaslatok</vt:lpstr>
      <vt:lpstr>Országgyűlési választás 2014.</vt:lpstr>
      <vt:lpstr>Országgyűlési választás 2018.</vt:lpstr>
      <vt:lpstr>Teszi-e a vidék a dolgát?</vt:lpstr>
      <vt:lpstr>PowerPoint-bemutató</vt:lpstr>
    </vt:vector>
  </TitlesOfParts>
  <Company>Magyar Faluszövetség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Településszerkezet</dc:title>
  <dc:creator>Szabó Gellért</dc:creator>
  <cp:lastModifiedBy>User</cp:lastModifiedBy>
  <cp:revision>177</cp:revision>
  <dcterms:created xsi:type="dcterms:W3CDTF">2013-11-20T19:55:45Z</dcterms:created>
  <dcterms:modified xsi:type="dcterms:W3CDTF">2020-01-08T09:47:28Z</dcterms:modified>
</cp:coreProperties>
</file>